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embeddings/oleObject1.bin" ContentType="application/vnd.openxmlformats-officedocument.oleObject"/>
  <Override PartName="/ppt/notesSlides/notesSlide58.xml" ContentType="application/vnd.openxmlformats-officedocument.presentationml.notesSlide+xml"/>
  <Override PartName="/ppt/embeddings/oleObject2.bin" ContentType="application/vnd.openxmlformats-officedocument.oleObject"/>
  <Override PartName="/ppt/notesSlides/notesSlide59.xml" ContentType="application/vnd.openxmlformats-officedocument.presentationml.notesSlide+xml"/>
  <Override PartName="/ppt/embeddings/oleObject3.bin" ContentType="application/vnd.openxmlformats-officedocument.oleObject"/>
  <Override PartName="/ppt/notesSlides/notesSlide60.xml" ContentType="application/vnd.openxmlformats-officedocument.presentationml.notesSlide+xml"/>
  <Override PartName="/ppt/embeddings/oleObject4.bin" ContentType="application/vnd.openxmlformats-officedocument.oleObject"/>
  <Override PartName="/ppt/notesSlides/notesSlide61.xml" ContentType="application/vnd.openxmlformats-officedocument.presentationml.notesSlide+xml"/>
  <Override PartName="/ppt/embeddings/oleObject5.bin" ContentType="application/vnd.openxmlformats-officedocument.oleObject"/>
  <Override PartName="/ppt/notesSlides/notesSlide62.xml" ContentType="application/vnd.openxmlformats-officedocument.presentationml.notesSlide+xml"/>
  <Override PartName="/ppt/embeddings/oleObject6.bin" ContentType="application/vnd.openxmlformats-officedocument.oleObject"/>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0"/>
  </p:notesMasterIdLst>
  <p:handoutMasterIdLst>
    <p:handoutMasterId r:id="rId131"/>
  </p:handoutMasterIdLst>
  <p:sldIdLst>
    <p:sldId id="256" r:id="rId2"/>
    <p:sldId id="259" r:id="rId3"/>
    <p:sldId id="262" r:id="rId4"/>
    <p:sldId id="261" r:id="rId5"/>
    <p:sldId id="391" r:id="rId6"/>
    <p:sldId id="264" r:id="rId7"/>
    <p:sldId id="352" r:id="rId8"/>
    <p:sldId id="438" r:id="rId9"/>
    <p:sldId id="355" r:id="rId10"/>
    <p:sldId id="357" r:id="rId11"/>
    <p:sldId id="362" r:id="rId12"/>
    <p:sldId id="276" r:id="rId13"/>
    <p:sldId id="451" r:id="rId14"/>
    <p:sldId id="358" r:id="rId15"/>
    <p:sldId id="359" r:id="rId16"/>
    <p:sldId id="683" r:id="rId17"/>
    <p:sldId id="441" r:id="rId18"/>
    <p:sldId id="681" r:id="rId19"/>
    <p:sldId id="394" r:id="rId20"/>
    <p:sldId id="360" r:id="rId21"/>
    <p:sldId id="354" r:id="rId22"/>
    <p:sldId id="496" r:id="rId23"/>
    <p:sldId id="498" r:id="rId24"/>
    <p:sldId id="497" r:id="rId25"/>
    <p:sldId id="528" r:id="rId26"/>
    <p:sldId id="532" r:id="rId27"/>
    <p:sldId id="529" r:id="rId28"/>
    <p:sldId id="533" r:id="rId29"/>
    <p:sldId id="395" r:id="rId30"/>
    <p:sldId id="399" r:id="rId31"/>
    <p:sldId id="684" r:id="rId32"/>
    <p:sldId id="682" r:id="rId33"/>
    <p:sldId id="541" r:id="rId34"/>
    <p:sldId id="554" r:id="rId35"/>
    <p:sldId id="616" r:id="rId36"/>
    <p:sldId id="398" r:id="rId37"/>
    <p:sldId id="400" r:id="rId38"/>
    <p:sldId id="530" r:id="rId39"/>
    <p:sldId id="531" r:id="rId40"/>
    <p:sldId id="573" r:id="rId41"/>
    <p:sldId id="581" r:id="rId42"/>
    <p:sldId id="584" r:id="rId43"/>
    <p:sldId id="527" r:id="rId44"/>
    <p:sldId id="620" r:id="rId45"/>
    <p:sldId id="435" r:id="rId46"/>
    <p:sldId id="446" r:id="rId47"/>
    <p:sldId id="445" r:id="rId48"/>
    <p:sldId id="363" r:id="rId49"/>
    <p:sldId id="440" r:id="rId50"/>
    <p:sldId id="614" r:id="rId51"/>
    <p:sldId id="615" r:id="rId52"/>
    <p:sldId id="542" r:id="rId53"/>
    <p:sldId id="551" r:id="rId54"/>
    <p:sldId id="602" r:id="rId55"/>
    <p:sldId id="603" r:id="rId56"/>
    <p:sldId id="604" r:id="rId57"/>
    <p:sldId id="605" r:id="rId58"/>
    <p:sldId id="606" r:id="rId59"/>
    <p:sldId id="608" r:id="rId60"/>
    <p:sldId id="609" r:id="rId61"/>
    <p:sldId id="610" r:id="rId62"/>
    <p:sldId id="612" r:id="rId63"/>
    <p:sldId id="613" r:id="rId64"/>
    <p:sldId id="293" r:id="rId65"/>
    <p:sldId id="294" r:id="rId66"/>
    <p:sldId id="295" r:id="rId67"/>
    <p:sldId id="296" r:id="rId68"/>
    <p:sldId id="297" r:id="rId69"/>
    <p:sldId id="552" r:id="rId70"/>
    <p:sldId id="563" r:id="rId71"/>
    <p:sldId id="564" r:id="rId72"/>
    <p:sldId id="617" r:id="rId73"/>
    <p:sldId id="618" r:id="rId74"/>
    <p:sldId id="619" r:id="rId75"/>
    <p:sldId id="553" r:id="rId76"/>
    <p:sldId id="550" r:id="rId77"/>
    <p:sldId id="549" r:id="rId78"/>
    <p:sldId id="560" r:id="rId79"/>
    <p:sldId id="557" r:id="rId80"/>
    <p:sldId id="561" r:id="rId81"/>
    <p:sldId id="559" r:id="rId82"/>
    <p:sldId id="562" r:id="rId83"/>
    <p:sldId id="364" r:id="rId84"/>
    <p:sldId id="525" r:id="rId85"/>
    <p:sldId id="356" r:id="rId86"/>
    <p:sldId id="585" r:id="rId87"/>
    <p:sldId id="504" r:id="rId88"/>
    <p:sldId id="505" r:id="rId89"/>
    <p:sldId id="506" r:id="rId90"/>
    <p:sldId id="507" r:id="rId91"/>
    <p:sldId id="508" r:id="rId92"/>
    <p:sldId id="509" r:id="rId93"/>
    <p:sldId id="470" r:id="rId94"/>
    <p:sldId id="519" r:id="rId95"/>
    <p:sldId id="471" r:id="rId96"/>
    <p:sldId id="671" r:id="rId97"/>
    <p:sldId id="672" r:id="rId98"/>
    <p:sldId id="443" r:id="rId99"/>
    <p:sldId id="673" r:id="rId100"/>
    <p:sldId id="675" r:id="rId101"/>
    <p:sldId id="674" r:id="rId102"/>
    <p:sldId id="494" r:id="rId103"/>
    <p:sldId id="526" r:id="rId104"/>
    <p:sldId id="481" r:id="rId105"/>
    <p:sldId id="677" r:id="rId106"/>
    <p:sldId id="679" r:id="rId107"/>
    <p:sldId id="678" r:id="rId108"/>
    <p:sldId id="680" r:id="rId109"/>
    <p:sldId id="482" r:id="rId110"/>
    <p:sldId id="483" r:id="rId111"/>
    <p:sldId id="484" r:id="rId112"/>
    <p:sldId id="485" r:id="rId113"/>
    <p:sldId id="486" r:id="rId114"/>
    <p:sldId id="487" r:id="rId115"/>
    <p:sldId id="488" r:id="rId116"/>
    <p:sldId id="489" r:id="rId117"/>
    <p:sldId id="490" r:id="rId118"/>
    <p:sldId id="332" r:id="rId119"/>
    <p:sldId id="676" r:id="rId120"/>
    <p:sldId id="334" r:id="rId121"/>
    <p:sldId id="335" r:id="rId122"/>
    <p:sldId id="336" r:id="rId123"/>
    <p:sldId id="338" r:id="rId124"/>
    <p:sldId id="670" r:id="rId125"/>
    <p:sldId id="669" r:id="rId126"/>
    <p:sldId id="477" r:id="rId127"/>
    <p:sldId id="341" r:id="rId128"/>
    <p:sldId id="667" r:id="rId1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Overview" id="{7068A91F-D205-4F44-94BF-3A655D0A7341}">
          <p14:sldIdLst>
            <p14:sldId id="256"/>
            <p14:sldId id="259"/>
            <p14:sldId id="262"/>
            <p14:sldId id="261"/>
            <p14:sldId id="391"/>
            <p14:sldId id="264"/>
            <p14:sldId id="352"/>
            <p14:sldId id="438"/>
            <p14:sldId id="355"/>
            <p14:sldId id="357"/>
            <p14:sldId id="362"/>
            <p14:sldId id="276"/>
            <p14:sldId id="451"/>
            <p14:sldId id="358"/>
            <p14:sldId id="359"/>
            <p14:sldId id="683"/>
            <p14:sldId id="441"/>
            <p14:sldId id="681"/>
            <p14:sldId id="394"/>
            <p14:sldId id="360"/>
          </p14:sldIdLst>
        </p14:section>
        <p14:section name="Inception" id="{A150B449-28F4-2148-AAA3-243910571AB1}">
          <p14:sldIdLst>
            <p14:sldId id="354"/>
            <p14:sldId id="496"/>
            <p14:sldId id="498"/>
            <p14:sldId id="497"/>
            <p14:sldId id="528"/>
            <p14:sldId id="532"/>
            <p14:sldId id="529"/>
            <p14:sldId id="533"/>
            <p14:sldId id="395"/>
            <p14:sldId id="399"/>
            <p14:sldId id="684"/>
            <p14:sldId id="682"/>
            <p14:sldId id="541"/>
            <p14:sldId id="554"/>
            <p14:sldId id="616"/>
            <p14:sldId id="398"/>
            <p14:sldId id="400"/>
            <p14:sldId id="530"/>
            <p14:sldId id="531"/>
            <p14:sldId id="573"/>
            <p14:sldId id="581"/>
            <p14:sldId id="584"/>
            <p14:sldId id="527"/>
            <p14:sldId id="620"/>
            <p14:sldId id="435"/>
            <p14:sldId id="446"/>
            <p14:sldId id="445"/>
          </p14:sldIdLst>
        </p14:section>
        <p14:section name="Initiation/Iteration 0" id="{B5A5C3A4-A6B2-3E4F-807E-F27CA9D81C55}">
          <p14:sldIdLst>
            <p14:sldId id="363"/>
            <p14:sldId id="440"/>
            <p14:sldId id="614"/>
            <p14:sldId id="615"/>
            <p14:sldId id="542"/>
            <p14:sldId id="551"/>
            <p14:sldId id="602"/>
            <p14:sldId id="603"/>
            <p14:sldId id="604"/>
            <p14:sldId id="605"/>
            <p14:sldId id="606"/>
            <p14:sldId id="608"/>
            <p14:sldId id="609"/>
            <p14:sldId id="610"/>
            <p14:sldId id="612"/>
            <p14:sldId id="613"/>
            <p14:sldId id="293"/>
            <p14:sldId id="294"/>
            <p14:sldId id="295"/>
            <p14:sldId id="296"/>
            <p14:sldId id="297"/>
            <p14:sldId id="552"/>
            <p14:sldId id="563"/>
            <p14:sldId id="564"/>
            <p14:sldId id="617"/>
            <p14:sldId id="618"/>
            <p14:sldId id="619"/>
            <p14:sldId id="553"/>
            <p14:sldId id="550"/>
            <p14:sldId id="549"/>
            <p14:sldId id="560"/>
            <p14:sldId id="557"/>
            <p14:sldId id="561"/>
            <p14:sldId id="559"/>
            <p14:sldId id="562"/>
          </p14:sldIdLst>
        </p14:section>
        <p14:section name="Iteration 1" id="{72578A08-612E-AD4C-B68A-3EBA35EF613A}">
          <p14:sldIdLst>
            <p14:sldId id="364"/>
            <p14:sldId id="525"/>
            <p14:sldId id="356"/>
            <p14:sldId id="585"/>
            <p14:sldId id="504"/>
            <p14:sldId id="505"/>
            <p14:sldId id="506"/>
            <p14:sldId id="507"/>
            <p14:sldId id="508"/>
            <p14:sldId id="509"/>
            <p14:sldId id="470"/>
            <p14:sldId id="519"/>
            <p14:sldId id="471"/>
            <p14:sldId id="671"/>
            <p14:sldId id="672"/>
            <p14:sldId id="443"/>
            <p14:sldId id="673"/>
            <p14:sldId id="675"/>
            <p14:sldId id="674"/>
          </p14:sldIdLst>
        </p14:section>
        <p14:section name="Iteration 2" id="{943AB36A-0263-6A42-A731-7E11AE839B97}">
          <p14:sldIdLst>
            <p14:sldId id="494"/>
            <p14:sldId id="526"/>
            <p14:sldId id="481"/>
            <p14:sldId id="677"/>
            <p14:sldId id="679"/>
            <p14:sldId id="678"/>
            <p14:sldId id="680"/>
            <p14:sldId id="482"/>
            <p14:sldId id="483"/>
            <p14:sldId id="484"/>
            <p14:sldId id="485"/>
            <p14:sldId id="486"/>
            <p14:sldId id="487"/>
            <p14:sldId id="488"/>
            <p14:sldId id="489"/>
            <p14:sldId id="490"/>
            <p14:sldId id="332"/>
            <p14:sldId id="676"/>
            <p14:sldId id="334"/>
            <p14:sldId id="335"/>
            <p14:sldId id="336"/>
            <p14:sldId id="338"/>
            <p14:sldId id="670"/>
            <p14:sldId id="669"/>
            <p14:sldId id="477"/>
            <p14:sldId id="341"/>
            <p14:sldId id="6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clrMru>
    <a:srgbClr val="7FB53D"/>
    <a:srgbClr val="FE982F"/>
    <a:srgbClr val="FE8000"/>
    <a:srgbClr val="584780"/>
    <a:srgbClr val="FFFFFF"/>
    <a:srgbClr val="333333"/>
    <a:srgbClr val="191919"/>
    <a:srgbClr val="CCCCCC"/>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inimized">
    <p:restoredLeft sz="25085" autoAdjust="0"/>
    <p:restoredTop sz="32840" autoAdjust="0"/>
  </p:normalViewPr>
  <p:slideViewPr>
    <p:cSldViewPr snapToGrid="0" snapToObjects="1">
      <p:cViewPr>
        <p:scale>
          <a:sx n="99" d="100"/>
          <a:sy n="99" d="100"/>
        </p:scale>
        <p:origin x="-568"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notesMaster" Target="notesMasters/notesMaster1.xml"/><Relationship Id="rId131" Type="http://schemas.openxmlformats.org/officeDocument/2006/relationships/handoutMaster" Target="handoutMasters/handoutMaster1.xml"/><Relationship Id="rId132" Type="http://schemas.openxmlformats.org/officeDocument/2006/relationships/printerSettings" Target="printerSettings/printerSettings1.bin"/><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274D5F-144D-C940-B48D-A3CDCDF67EC2}" type="datetimeFigureOut">
              <a:rPr lang="en-US" smtClean="0"/>
              <a:t>4/28/12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D2418-3150-184D-9AD3-FD8667DF6C50}" type="slidenum">
              <a:rPr lang="en-US" smtClean="0"/>
              <a:t>‹#›</a:t>
            </a:fld>
            <a:endParaRPr lang="en-US"/>
          </a:p>
        </p:txBody>
      </p:sp>
    </p:spTree>
    <p:extLst>
      <p:ext uri="{BB962C8B-B14F-4D97-AF65-F5344CB8AC3E}">
        <p14:creationId xmlns:p14="http://schemas.microsoft.com/office/powerpoint/2010/main" val="2066024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7AF76-3483-7C4A-974C-46472C33BB63}" type="datetimeFigureOut">
              <a:rPr lang="en-US" smtClean="0"/>
              <a:t>4/28/12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1133F3-77F4-D646-89DF-60AFD5E8DFDC}" type="slidenum">
              <a:rPr lang="en-US" smtClean="0"/>
              <a:t>‹#›</a:t>
            </a:fld>
            <a:endParaRPr lang="en-US"/>
          </a:p>
        </p:txBody>
      </p:sp>
    </p:spTree>
    <p:extLst>
      <p:ext uri="{BB962C8B-B14F-4D97-AF65-F5344CB8AC3E}">
        <p14:creationId xmlns:p14="http://schemas.microsoft.com/office/powerpoint/2010/main" val="41480557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satisfice.com/blog/archives/605"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s.agilefaqs.com/2011/02/01/inverting-the-testing-pyramid/" TargetMode="External"/><Relationship Id="rId4" Type="http://schemas.openxmlformats.org/officeDocument/2006/relationships/hyperlink" Target="http://watirmelon.com/tag/software-testing-pyramid/" TargetMode="External"/><Relationship Id="rId5" Type="http://schemas.openxmlformats.org/officeDocument/2006/relationships/hyperlink" Target="http://fabiopereira.me/blog/2011/12/08/javascript-as-a-first-class-language/"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en.wikipedia.org/wiki/Collective_wisdom" TargetMode="External"/><Relationship Id="rId4" Type="http://schemas.openxmlformats.org/officeDocument/2006/relationships/hyperlink" Target="http://en.wikipedia.org/wiki/The_Wisdom_of_Crowds" TargetMode="External"/><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 Id="rId3" Type="http://schemas.openxmlformats.org/officeDocument/2006/relationships/hyperlink" Target="http://agilesoftwaretesting.com/?p=56"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 Id="rId3" Type="http://schemas.openxmlformats.org/officeDocument/2006/relationships/hyperlink" Target="http://en.wikipedia.org/wiki/Grendel"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 Id="rId3" Type="http://schemas.openxmlformats.org/officeDocument/2006/relationships/hyperlink" Target="http://www.exampler.com/blog/"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en.wikipedia.org/wiki/Software_testing" TargetMode="External"/><Relationship Id="rId4" Type="http://schemas.openxmlformats.org/officeDocument/2006/relationships/hyperlink" Target="http://en.wikipedia.org/wiki/Test_design" TargetMode="External"/><Relationship Id="rId5" Type="http://schemas.openxmlformats.org/officeDocument/2006/relationships/hyperlink" Target="http://en.wikipedia.org/wiki/Cem_Kaner" TargetMode="External"/><Relationship Id="rId6" Type="http://schemas.openxmlformats.org/officeDocument/2006/relationships/hyperlink" Target="http://en.wikipedia.org/wiki/Creativity" TargetMode="External"/><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E07EA33-3176-1746-8E4D-64F50ED202CE}"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endParaRPr lang="en-US" i="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p>
          <a:p>
            <a:endParaRPr lang="en-US" i="0" baseline="0" dirty="0" smtClean="0">
              <a:solidFill>
                <a:srgbClr val="000000"/>
              </a:solidFill>
              <a:latin typeface="Trebuchet MS" charset="0"/>
              <a:cs typeface="Trebuchet MS" charset="0"/>
              <a:sym typeface="Trebuchet MS" charset="0"/>
            </a:endParaRPr>
          </a:p>
          <a:p>
            <a:r>
              <a:rPr lang="en-US" i="0" baseline="0" dirty="0" smtClean="0">
                <a:solidFill>
                  <a:srgbClr val="000000"/>
                </a:solidFill>
                <a:latin typeface="Trebuchet MS" charset="0"/>
                <a:cs typeface="Trebuchet MS" charset="0"/>
                <a:sym typeface="Trebuchet MS" charset="0"/>
              </a:rPr>
              <a:t>***</a:t>
            </a:r>
          </a:p>
          <a:p>
            <a:r>
              <a:rPr lang="en-US" i="0" baseline="0" dirty="0" smtClean="0">
                <a:solidFill>
                  <a:srgbClr val="000000"/>
                </a:solidFill>
                <a:latin typeface="Trebuchet MS" charset="0"/>
                <a:cs typeface="Trebuchet MS" charset="0"/>
                <a:sym typeface="Trebuchet MS" charset="0"/>
              </a:rPr>
              <a:t>INFORMING</a:t>
            </a:r>
          </a:p>
          <a:p>
            <a:r>
              <a:rPr lang="en-US" i="0" baseline="0" dirty="0" smtClean="0">
                <a:solidFill>
                  <a:srgbClr val="000000"/>
                </a:solidFill>
                <a:latin typeface="Trebuchet MS" charset="0"/>
                <a:cs typeface="Trebuchet MS" charset="0"/>
                <a:sym typeface="Trebuchet MS" charset="0"/>
              </a:rPr>
              <a:t>Includes providing an objective fact-based descriptive understanding of quality, not judgment. From James Bach’s blog (</a:t>
            </a:r>
            <a:r>
              <a:rPr lang="en-US" sz="1200" u="sng" kern="1200" dirty="0" smtClean="0">
                <a:solidFill>
                  <a:schemeClr val="tx1"/>
                </a:solidFill>
                <a:latin typeface="Gill Sans" charset="0"/>
                <a:ea typeface="ＭＳ Ｐゴシック" charset="0"/>
                <a:cs typeface="+mn-cs"/>
                <a:hlinkClick r:id="rId3"/>
              </a:rPr>
              <a:t>http://www.satisfice.com</a:t>
            </a:r>
            <a:r>
              <a:rPr lang="en-US" sz="1200" u="sng" kern="1200" smtClean="0">
                <a:solidFill>
                  <a:schemeClr val="tx1"/>
                </a:solidFill>
                <a:latin typeface="Gill Sans" charset="0"/>
                <a:ea typeface="ＭＳ Ｐゴシック" charset="0"/>
                <a:cs typeface="+mn-cs"/>
                <a:hlinkClick r:id="rId3"/>
              </a:rPr>
              <a:t>/blog/archives/605</a:t>
            </a:r>
            <a:r>
              <a:rPr lang="en-US" sz="1200" u="sng" kern="1200" smtClean="0">
                <a:solidFill>
                  <a:schemeClr val="tx1"/>
                </a:solidFill>
                <a:latin typeface="Gill Sans" charset="0"/>
                <a:ea typeface="ＭＳ Ｐゴシック" charset="0"/>
                <a:cs typeface="+mn-cs"/>
              </a:rPr>
              <a:t>):</a:t>
            </a:r>
            <a:endParaRPr lang="en-US" i="0" baseline="0" dirty="0" smtClean="0">
              <a:solidFill>
                <a:srgbClr val="000000"/>
              </a:solidFill>
              <a:latin typeface="Trebuchet MS" charset="0"/>
              <a:cs typeface="Trebuchet MS" charset="0"/>
              <a:sym typeface="Trebuchet MS" charset="0"/>
            </a:endParaRPr>
          </a:p>
          <a:p>
            <a:endParaRPr lang="en-US" i="0" baseline="0" dirty="0" smtClean="0">
              <a:solidFill>
                <a:srgbClr val="000000"/>
              </a:solidFill>
              <a:latin typeface="Trebuchet MS" charset="0"/>
              <a:cs typeface="Trebuchet MS" charset="0"/>
              <a:sym typeface="Trebuchet MS" charset="0"/>
            </a:endParaRPr>
          </a:p>
          <a:p>
            <a:r>
              <a:rPr lang="en-US" sz="1200" kern="1200" dirty="0" smtClean="0">
                <a:solidFill>
                  <a:schemeClr val="tx1"/>
                </a:solidFill>
                <a:latin typeface="Gill Sans" charset="0"/>
                <a:ea typeface="ＭＳ Ｐゴシック" charset="0"/>
                <a:cs typeface="+mn-cs"/>
              </a:rPr>
              <a:t>Bottom line is this: They both criticize the product pretty strongly, but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insulted the developer as well. That’s the spectacular wipeout.</a:t>
            </a:r>
          </a:p>
          <a:p>
            <a:r>
              <a:rPr lang="en-US" sz="1200" kern="1200" dirty="0" smtClean="0">
                <a:solidFill>
                  <a:schemeClr val="tx1"/>
                </a:solidFill>
                <a:latin typeface="Gill Sans" charset="0"/>
                <a:ea typeface="ＭＳ Ｐゴシック" charset="0"/>
                <a:cs typeface="+mn-cs"/>
              </a:rPr>
              <a:t>...</a:t>
            </a:r>
          </a:p>
          <a:p>
            <a:r>
              <a:rPr lang="en-US" sz="1200" kern="1200" dirty="0" smtClean="0">
                <a:solidFill>
                  <a:schemeClr val="tx1"/>
                </a:solidFill>
                <a:latin typeface="Gill Sans" charset="0"/>
                <a:ea typeface="ＭＳ Ｐゴシック" charset="0"/>
                <a:cs typeface="+mn-cs"/>
              </a:rPr>
              <a:t>The reason why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was the goat, while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was the pet, is that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did not impose their own standard of quality onto the product. They did not make a quality judgment. They made descriptive statements about the product. Calling it unstable, for instance, is not to say it’s a bad product.</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And I think that is a good takeaway for any tester. There is no benefit to being combative in your findings - all you do is annoy developers/designers and introduce tension into teams. Spouting lines like "Like a race car leaking oil" and "this level of testing is not worthy of our effort" make the team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look petty and unwilling to work together.</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The other team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spent time with the developer to learn the expected level of quality in the product, to learn where they should focus their efforts and how it had been previously performing (as he was also acting as the end user). This level of 'research' is a valuable exercise as you not only pick up an deeper understanding of the product but you also build a rapport with developers. You can achieve this through pairing but you can also just grab a developer and chat. The scoring approach counted Developer Relations in this game but that's kind of how it works on projects too. Collaboration = win.</a:t>
            </a:r>
          </a:p>
          <a:p>
            <a:endParaRPr lang="en-US" i="0" baseline="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Lets look at every point closely and understand its benefits in detail.</a:t>
            </a:r>
          </a:p>
          <a:p>
            <a:pPr eaLnBrk="1" hangingPunct="1">
              <a:spcBef>
                <a:spcPts val="425"/>
              </a:spcBef>
            </a:pPr>
            <a:endParaRPr lang="en-US" dirty="0" smtClean="0">
              <a:solidFill>
                <a:srgbClr val="000000"/>
              </a:solidFill>
              <a:latin typeface="Arial" charset="0"/>
              <a:cs typeface="Arial" charset="0"/>
              <a:sym typeface="Arial" charset="0"/>
            </a:endParaRPr>
          </a:p>
          <a:p>
            <a:r>
              <a:rPr lang="en-GB" dirty="0" smtClean="0">
                <a:latin typeface="Calibri" charset="0"/>
                <a:ea typeface="ＭＳ Ｐゴシック" charset="0"/>
              </a:rPr>
              <a:t>The fundamental goal of a tester is the same on all projects regardless of methodology</a:t>
            </a:r>
          </a:p>
          <a:p>
            <a:pPr lvl="1"/>
            <a:r>
              <a:rPr lang="en-GB" b="1" dirty="0" smtClean="0">
                <a:latin typeface="Calibri" charset="0"/>
                <a:ea typeface="ＭＳ Ｐゴシック" charset="0"/>
              </a:rPr>
              <a:t>“We are a service organization whose job is to reduce </a:t>
            </a:r>
            <a:br>
              <a:rPr lang="en-GB" b="1" dirty="0" smtClean="0">
                <a:latin typeface="Calibri" charset="0"/>
                <a:ea typeface="ＭＳ Ｐゴシック" charset="0"/>
              </a:rPr>
            </a:br>
            <a:r>
              <a:rPr lang="en-GB" b="1" dirty="0" smtClean="0">
                <a:latin typeface="Calibri" charset="0"/>
                <a:ea typeface="ＭＳ Ｐゴシック" charset="0"/>
              </a:rPr>
              <a:t>damaging uncertainty about the perceived state of the product</a:t>
            </a:r>
            <a:r>
              <a:rPr lang="en-GB" dirty="0" smtClean="0">
                <a:latin typeface="Calibri" charset="0"/>
                <a:ea typeface="ＭＳ Ｐゴシック" charset="0"/>
              </a:rPr>
              <a:t>” Brian </a:t>
            </a:r>
            <a:r>
              <a:rPr lang="en-GB" dirty="0" err="1" smtClean="0">
                <a:latin typeface="Calibri" charset="0"/>
                <a:ea typeface="ＭＳ Ｐゴシック" charset="0"/>
              </a:rPr>
              <a:t>Marick</a:t>
            </a:r>
            <a:endParaRPr lang="en-GB" dirty="0" smtClean="0">
              <a:latin typeface="Calibri" charset="0"/>
              <a:ea typeface="ＭＳ Ｐゴシック" charset="0"/>
            </a:endParaRPr>
          </a:p>
          <a:p>
            <a:r>
              <a:rPr lang="en-GB" dirty="0" smtClean="0">
                <a:latin typeface="Calibri" charset="0"/>
                <a:ea typeface="ＭＳ Ｐゴシック" charset="0"/>
              </a:rPr>
              <a:t>The role of a tester on an Agile project is more interactive than on waterfall projects</a:t>
            </a:r>
          </a:p>
          <a:p>
            <a:pPr lvl="1"/>
            <a:r>
              <a:rPr lang="en-GB" dirty="0" smtClean="0">
                <a:latin typeface="Calibri" charset="0"/>
                <a:ea typeface="ＭＳ Ｐゴシック" charset="0"/>
              </a:rPr>
              <a:t>Testers work closely with developers to ensure fast feedback of issues</a:t>
            </a:r>
          </a:p>
          <a:p>
            <a:pPr lvl="1"/>
            <a:r>
              <a:rPr lang="en-GB" dirty="0" smtClean="0">
                <a:latin typeface="Calibri" charset="0"/>
                <a:ea typeface="ＭＳ Ｐゴシック" charset="0"/>
              </a:rPr>
              <a:t>Testers work closely with business to understand where the value lies in the software being delivered</a:t>
            </a:r>
          </a:p>
          <a:p>
            <a:pPr lvl="1"/>
            <a:r>
              <a:rPr lang="en-GB" dirty="0" smtClean="0">
                <a:latin typeface="Calibri" charset="0"/>
                <a:ea typeface="ＭＳ Ｐゴシック" charset="0"/>
              </a:rPr>
              <a:t>Testers work closely with project management to highlight risk and communicate quality issues</a:t>
            </a:r>
          </a:p>
          <a:p>
            <a:endParaRPr lang="en-AU" dirty="0" smtClean="0">
              <a:latin typeface="Calibri" charset="0"/>
              <a:ea typeface="ＭＳ Ｐゴシック" charset="0"/>
            </a:endParaRPr>
          </a:p>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three-four and discuss</a:t>
            </a:r>
          </a:p>
          <a:p>
            <a:r>
              <a:rPr lang="en-US" baseline="0" dirty="0" smtClean="0"/>
              <a:t>Share your answers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17</a:t>
            </a:fld>
            <a:endParaRPr lang="en-US"/>
          </a:p>
        </p:txBody>
      </p:sp>
    </p:spTree>
    <p:extLst>
      <p:ext uri="{BB962C8B-B14F-4D97-AF65-F5344CB8AC3E}">
        <p14:creationId xmlns:p14="http://schemas.microsoft.com/office/powerpoint/2010/main" val="3034026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p:spPr>
        <p:txBody>
          <a:bodyPr/>
          <a:lstStyle/>
          <a:p>
            <a:pPr>
              <a:buFont typeface="Arial" pitchFamily="34" charset="0"/>
              <a:buNone/>
            </a:pPr>
            <a:r>
              <a:rPr lang="en-US" dirty="0" smtClean="0">
                <a:latin typeface="Arial" pitchFamily="34" charset="0"/>
              </a:rPr>
              <a:t>Discussion time……</a:t>
            </a:r>
          </a:p>
          <a:p>
            <a:pPr>
              <a:buFont typeface="Arial" pitchFamily="34" charset="0"/>
              <a:buNone/>
            </a:pPr>
            <a:endParaRPr lang="en-US" dirty="0" smtClean="0">
              <a:latin typeface="Arial" pitchFamily="34" charset="0"/>
            </a:endParaRPr>
          </a:p>
          <a:p>
            <a:pPr>
              <a:buFont typeface="Arial" pitchFamily="34" charset="0"/>
              <a:buChar char="•"/>
            </a:pPr>
            <a:r>
              <a:rPr lang="en-US" dirty="0" smtClean="0">
                <a:latin typeface="Arial" pitchFamily="34" charset="0"/>
              </a:rPr>
              <a:t>Are</a:t>
            </a:r>
            <a:r>
              <a:rPr lang="en-US" baseline="0" dirty="0" smtClean="0">
                <a:latin typeface="Arial" pitchFamily="34" charset="0"/>
              </a:rPr>
              <a:t> these rights representative of how you work as a tester today?  </a:t>
            </a:r>
          </a:p>
          <a:p>
            <a:pPr>
              <a:buFont typeface="Arial" pitchFamily="34" charset="0"/>
              <a:buChar char="•"/>
            </a:pPr>
            <a:r>
              <a:rPr lang="en-US" baseline="0" dirty="0" smtClean="0">
                <a:latin typeface="Arial" pitchFamily="34" charset="0"/>
              </a:rPr>
              <a:t>Do you get access to the customer(s) or their proxies to ask questions?</a:t>
            </a:r>
          </a:p>
          <a:p>
            <a:pPr>
              <a:buFont typeface="Arial" pitchFamily="34" charset="0"/>
              <a:buChar char="•"/>
            </a:pPr>
            <a:r>
              <a:rPr lang="en-US" baseline="0" dirty="0" smtClean="0">
                <a:latin typeface="Arial" pitchFamily="34" charset="0"/>
              </a:rPr>
              <a:t>Can you ask the developers for help in testing parts of the application?</a:t>
            </a:r>
          </a:p>
          <a:p>
            <a:pPr>
              <a:buFont typeface="Arial" pitchFamily="34" charset="0"/>
              <a:buChar char="•"/>
            </a:pPr>
            <a:r>
              <a:rPr lang="en-US" baseline="0" dirty="0" smtClean="0">
                <a:latin typeface="Arial" pitchFamily="34" charset="0"/>
              </a:rPr>
              <a:t>Do you feel you have good tool support in the testing you do, or are you aware of considerably more effective tools you could use if they were available to you?</a:t>
            </a:r>
          </a:p>
          <a:p>
            <a:pPr>
              <a:buFont typeface="Arial" pitchFamily="34" charset="0"/>
              <a:buNone/>
            </a:pPr>
            <a:r>
              <a:rPr lang="en-US" baseline="0" dirty="0" smtClean="0">
                <a:latin typeface="Arial" pitchFamily="34" charset="0"/>
              </a:rPr>
              <a:t>[CLICK]</a:t>
            </a:r>
          </a:p>
          <a:p>
            <a:pPr>
              <a:buFont typeface="Arial" pitchFamily="34" charset="0"/>
              <a:buChar char="•"/>
            </a:pPr>
            <a:r>
              <a:rPr lang="en-US" baseline="0" dirty="0" smtClean="0">
                <a:latin typeface="Arial" pitchFamily="34" charset="0"/>
              </a:rPr>
              <a:t>Do you have the ability to suggest or challenge requirements.  Should you?</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B15343F4-3819-4B8F-A35F-59F5994ADF5F}" type="slidenum">
              <a:rPr lang="en-US" smtClean="0"/>
              <a:pPr>
                <a:defRPr/>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0B86817-DBD8-184C-A33B-15544CE40F27}" type="slidenum">
              <a:rPr lang="en-AU"/>
              <a:pPr eaLnBrk="1" hangingPunct="1"/>
              <a:t>19</a:t>
            </a:fld>
            <a:endParaRPr lang="en-AU"/>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Inception course</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22</a:t>
            </a:fld>
            <a:endParaRPr lang="en-US"/>
          </a:p>
        </p:txBody>
      </p:sp>
    </p:spTree>
    <p:extLst>
      <p:ext uri="{BB962C8B-B14F-4D97-AF65-F5344CB8AC3E}">
        <p14:creationId xmlns:p14="http://schemas.microsoft.com/office/powerpoint/2010/main" val="3092868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ED40EB-7B70-5C47-BFC6-8568B9A522E0}" type="slidenum">
              <a:rPr lang="en-AU" smtClean="0"/>
              <a:pPr/>
              <a:t>23</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Project approach</a:t>
            </a:r>
          </a:p>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Stakeholder agreement</a:t>
            </a:r>
            <a:endParaRPr lang="en-US" b="1" dirty="0" smtClean="0"/>
          </a:p>
          <a:p>
            <a:pPr marL="171450" indent="-171450">
              <a:lnSpc>
                <a:spcPct val="90000"/>
              </a:lnSpc>
              <a:buFont typeface="Arial"/>
              <a:buChar char="•"/>
            </a:pPr>
            <a:r>
              <a:rPr lang="en-US" b="1" dirty="0" smtClean="0"/>
              <a:t>Prioritized </a:t>
            </a:r>
            <a:r>
              <a:rPr lang="en-US" b="1" dirty="0"/>
              <a:t>Master Story </a:t>
            </a:r>
            <a:r>
              <a:rPr lang="en-US" b="1" dirty="0" smtClean="0"/>
              <a:t>List </a:t>
            </a:r>
            <a:r>
              <a:rPr lang="en-US" dirty="0" smtClean="0"/>
              <a:t>- </a:t>
            </a:r>
            <a:r>
              <a:rPr lang="en-US" sz="1200" kern="1200" dirty="0" smtClean="0">
                <a:solidFill>
                  <a:schemeClr val="tx1"/>
                </a:solidFill>
                <a:effectLst/>
                <a:latin typeface="+mn-lt"/>
                <a:ea typeface="+mn-ea"/>
                <a:cs typeface="+mn-cs"/>
              </a:rPr>
              <a:t>A list of all the stories intended for the project.  The stories need to be prioritized at least for the Release 1 functionality.  High level prioritization can be done for future Release functionality.</a:t>
            </a:r>
            <a:r>
              <a:rPr lang="en-US" dirty="0" smtClean="0">
                <a:effectLst/>
              </a:rPr>
              <a:t> </a:t>
            </a:r>
            <a:endParaRPr lang="en-US" dirty="0"/>
          </a:p>
          <a:p>
            <a:pPr>
              <a:buFont typeface="Arial"/>
              <a:buChar char="•"/>
            </a:pPr>
            <a:r>
              <a:rPr lang="en-US" b="1" dirty="0" smtClean="0"/>
              <a:t>Release Plan</a:t>
            </a:r>
            <a:r>
              <a:rPr lang="en-US" dirty="0" smtClean="0"/>
              <a:t> - </a:t>
            </a:r>
            <a:r>
              <a:rPr lang="en-US" sz="1200" kern="1200" dirty="0" smtClean="0">
                <a:solidFill>
                  <a:schemeClr val="tx1"/>
                </a:solidFill>
                <a:effectLst/>
                <a:latin typeface="+mn-lt"/>
                <a:ea typeface="+mn-ea"/>
                <a:cs typeface="+mn-cs"/>
              </a:rPr>
              <a:t>What feature sets are scheduled to be delivered and when.  This information is at a feature set or Epic level.</a:t>
            </a:r>
            <a:r>
              <a:rPr lang="en-US" dirty="0" smtClean="0">
                <a:effectLst/>
              </a:rPr>
              <a:t> </a:t>
            </a:r>
            <a:endParaRPr lang="en-US" dirty="0"/>
          </a:p>
          <a:p>
            <a:pPr>
              <a:buFont typeface="Arial"/>
              <a:buChar char="•"/>
            </a:pPr>
            <a:r>
              <a:rPr lang="en-US" dirty="0"/>
              <a:t> </a:t>
            </a:r>
            <a:r>
              <a:rPr lang="en-US" b="1" dirty="0"/>
              <a:t>Staffing </a:t>
            </a:r>
            <a:r>
              <a:rPr lang="en-US" b="1" dirty="0" smtClean="0"/>
              <a:t>Plan </a:t>
            </a:r>
            <a:r>
              <a:rPr lang="en-US" dirty="0" smtClean="0"/>
              <a:t>- </a:t>
            </a:r>
            <a:r>
              <a:rPr lang="en-US" sz="1200" kern="1200" dirty="0" smtClean="0">
                <a:solidFill>
                  <a:schemeClr val="tx1"/>
                </a:solidFill>
                <a:effectLst/>
                <a:latin typeface="+mn-lt"/>
                <a:ea typeface="+mn-ea"/>
                <a:cs typeface="+mn-cs"/>
              </a:rPr>
              <a:t>How many developers (pairs), BAs, QA, and other support staff will you need to get this work done in the required time frame?</a:t>
            </a:r>
            <a:r>
              <a:rPr lang="en-US" dirty="0" smtClean="0">
                <a:effectLst/>
              </a:rPr>
              <a:t> </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a:t> </a:t>
            </a:r>
            <a:r>
              <a:rPr lang="en-US" b="1" dirty="0" smtClean="0"/>
              <a:t>Costs</a:t>
            </a:r>
            <a:r>
              <a:rPr lang="en-US" dirty="0" smtClean="0"/>
              <a:t> -</a:t>
            </a:r>
            <a:r>
              <a:rPr lang="en-US" sz="1200" kern="1200" dirty="0" smtClean="0">
                <a:solidFill>
                  <a:schemeClr val="tx1"/>
                </a:solidFill>
                <a:effectLst/>
                <a:latin typeface="+mn-lt"/>
                <a:ea typeface="+mn-ea"/>
                <a:cs typeface="+mn-cs"/>
              </a:rPr>
              <a:t>You should have a good idea of staffing model, amount of work and then can calculate cost.</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RAIDs </a:t>
            </a:r>
            <a:endParaRPr lang="en-US" dirty="0" smtClean="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smtClean="0"/>
              <a:t> </a:t>
            </a:r>
            <a:r>
              <a:rPr lang="en-US" sz="1200" b="1" dirty="0" smtClean="0"/>
              <a:t>Inception deck </a:t>
            </a:r>
            <a:r>
              <a:rPr lang="en-AU" sz="1200" b="1" dirty="0" smtClean="0"/>
              <a:t>/</a:t>
            </a:r>
            <a:r>
              <a:rPr lang="en-AU" sz="1200" b="1" baseline="0" dirty="0" smtClean="0"/>
              <a:t> </a:t>
            </a:r>
            <a:r>
              <a:rPr lang="en-US" b="1" dirty="0" smtClean="0"/>
              <a:t>Project Charter </a:t>
            </a:r>
            <a:r>
              <a:rPr lang="en-US" dirty="0" smtClean="0"/>
              <a:t>- </a:t>
            </a:r>
            <a:r>
              <a:rPr lang="en-US" sz="1200" kern="1200" dirty="0" smtClean="0">
                <a:solidFill>
                  <a:schemeClr val="tx1"/>
                </a:solidFill>
                <a:effectLst/>
                <a:latin typeface="+mn-lt"/>
                <a:ea typeface="+mn-ea"/>
                <a:cs typeface="+mn-cs"/>
              </a:rPr>
              <a:t>You likely have more information and knowledge that could change the original cost / benefit analysis.   </a:t>
            </a:r>
            <a:endParaRPr lang="en-US" dirty="0"/>
          </a:p>
          <a:p>
            <a:pPr marL="171450" indent="-171450">
              <a:buFont typeface="Arial"/>
              <a:buChar char="•"/>
            </a:pPr>
            <a:r>
              <a:rPr lang="en-US" sz="1200" b="1" dirty="0" smtClean="0"/>
              <a:t>Sponsor showcase</a:t>
            </a:r>
          </a:p>
          <a:p>
            <a:pPr>
              <a:buFont typeface="Arial"/>
              <a:buChar char="•"/>
            </a:pPr>
            <a:endParaRPr lang="en-US" dirty="0" smtClean="0"/>
          </a:p>
          <a:p>
            <a:endParaRPr lang="en-US" b="1" i="0" dirty="0" smtClean="0"/>
          </a:p>
          <a:p>
            <a:r>
              <a:rPr lang="en-US" b="1" dirty="0" smtClean="0"/>
              <a:t>Low: 1 min</a:t>
            </a:r>
          </a:p>
          <a:p>
            <a:r>
              <a:rPr lang="en-US" b="1" dirty="0" smtClean="0"/>
              <a:t>High: 3 min</a:t>
            </a: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24</a:t>
            </a:fld>
            <a:endParaRPr lang="en-A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647F73A-4316-9C4C-AEA0-48D1434159A3}" type="slidenum">
              <a:rPr lang="en-AU"/>
              <a:pPr eaLnBrk="1" hangingPunct="1"/>
              <a:t>30</a:t>
            </a:fld>
            <a:endParaRPr lang="en-AU"/>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510383"/>
              </a:buClr>
            </a:pPr>
            <a:r>
              <a:rPr lang="en-GB" sz="1800" dirty="0" smtClean="0">
                <a:latin typeface="Calibri" charset="0"/>
                <a:ea typeface="ＭＳ Ｐゴシック" charset="0"/>
              </a:rPr>
              <a:t>Introduce yourself</a:t>
            </a:r>
          </a:p>
          <a:p>
            <a:pPr marL="742950" lvl="1" eaLnBrk="1" hangingPunct="1">
              <a:buClr>
                <a:srgbClr val="510383"/>
              </a:buClr>
            </a:pPr>
            <a:r>
              <a:rPr lang="en-GB" sz="1600" dirty="0" smtClean="0">
                <a:latin typeface="Calibri" charset="0"/>
                <a:ea typeface="ＭＳ Ｐゴシック" charset="0"/>
              </a:rPr>
              <a:t>“Hello, I’m John Smith”</a:t>
            </a:r>
          </a:p>
          <a:p>
            <a:pPr eaLnBrk="1" hangingPunct="1">
              <a:buClr>
                <a:srgbClr val="510383"/>
              </a:buClr>
            </a:pPr>
            <a:r>
              <a:rPr lang="en-GB" sz="1800" dirty="0" smtClean="0">
                <a:latin typeface="Calibri" charset="0"/>
                <a:ea typeface="ＭＳ Ｐゴシック" charset="0"/>
              </a:rPr>
              <a:t>Most inspiring movie and why?</a:t>
            </a:r>
          </a:p>
          <a:p>
            <a:pPr eaLnBrk="1" hangingPunct="1">
              <a:buClr>
                <a:srgbClr val="510383"/>
              </a:buClr>
            </a:pPr>
            <a:r>
              <a:rPr lang="en-GB" sz="1800" dirty="0" smtClean="0">
                <a:latin typeface="Calibri" charset="0"/>
                <a:ea typeface="ＭＳ Ｐゴシック" charset="0"/>
              </a:rPr>
              <a:t>Favourite Holiday destination?</a:t>
            </a:r>
          </a:p>
          <a:p>
            <a:pPr eaLnBrk="1" hangingPunct="1">
              <a:buClr>
                <a:srgbClr val="510383"/>
              </a:buClr>
            </a:pPr>
            <a:r>
              <a:rPr lang="en-GB" sz="1800" dirty="0" smtClean="0">
                <a:latin typeface="Calibri" charset="0"/>
                <a:ea typeface="ＭＳ Ｐゴシック" charset="0"/>
              </a:rPr>
              <a:t>Tell us what do you want to get out of the Agile QA </a:t>
            </a:r>
            <a:r>
              <a:rPr lang="en-GB" sz="1800" dirty="0" err="1" smtClean="0">
                <a:latin typeface="Calibri" charset="0"/>
                <a:ea typeface="ＭＳ Ｐゴシック" charset="0"/>
              </a:rPr>
              <a:t>bootcamp</a:t>
            </a:r>
            <a:r>
              <a:rPr lang="en-GB" sz="1800" dirty="0" smtClean="0">
                <a:latin typeface="Calibri" charset="0"/>
                <a:ea typeface="ＭＳ Ｐゴシック" charset="0"/>
              </a:rPr>
              <a:t>?</a:t>
            </a:r>
          </a:p>
          <a:p>
            <a:pPr marL="742950" lvl="1" eaLnBrk="1" hangingPunct="1">
              <a:buClr>
                <a:srgbClr val="510383"/>
              </a:buClr>
            </a:pPr>
            <a:r>
              <a:rPr lang="en-GB" sz="1600" dirty="0" smtClean="0">
                <a:latin typeface="Calibri" charset="0"/>
                <a:ea typeface="ＭＳ Ｐゴシック" charset="0"/>
              </a:rPr>
              <a:t>“I want to know how we can build a world-class Agile testing process”</a:t>
            </a:r>
          </a:p>
          <a:p>
            <a:pPr eaLnBrk="1" hangingPunct="1">
              <a:buClr>
                <a:srgbClr val="510383"/>
              </a:buClr>
            </a:pPr>
            <a:r>
              <a:rPr lang="en-GB" sz="1800" dirty="0" smtClean="0">
                <a:latin typeface="Calibri" charset="0"/>
                <a:ea typeface="ＭＳ Ｐゴシック" charset="0"/>
              </a:rPr>
              <a:t>Tell us any concerns you may have about the training</a:t>
            </a:r>
          </a:p>
          <a:p>
            <a:pPr marL="742950" lvl="1" eaLnBrk="1" hangingPunct="1">
              <a:buClr>
                <a:srgbClr val="510383"/>
              </a:buClr>
            </a:pPr>
            <a:r>
              <a:rPr lang="en-GB" sz="1600" dirty="0" smtClean="0">
                <a:latin typeface="Calibri" charset="0"/>
                <a:ea typeface="ＭＳ Ｐゴシック" charset="0"/>
              </a:rPr>
              <a:t>“Three days is a small amount of time, can we really do anything successful in this time?”</a:t>
            </a:r>
          </a:p>
          <a:p>
            <a:pPr eaLnBrk="1" hangingPunct="1">
              <a:buClr>
                <a:srgbClr val="510383"/>
              </a:buClr>
            </a:pPr>
            <a:r>
              <a:rPr lang="en-GB" sz="1800" dirty="0" smtClean="0">
                <a:latin typeface="Calibri" charset="0"/>
                <a:ea typeface="ＭＳ Ｐゴシック" charset="0"/>
              </a:rPr>
              <a:t>Three words that describe you</a:t>
            </a:r>
          </a:p>
          <a:p>
            <a:pPr eaLnBrk="1" hangingPunct="1">
              <a:buClr>
                <a:srgbClr val="510383"/>
              </a:buClr>
            </a:pPr>
            <a:r>
              <a:rPr lang="en-GB" sz="1800" dirty="0" smtClean="0">
                <a:latin typeface="Calibri" charset="0"/>
                <a:ea typeface="ＭＳ Ｐゴシック" charset="0"/>
              </a:rPr>
              <a:t>Two Truths and a lie –</a:t>
            </a:r>
          </a:p>
          <a:p>
            <a:pPr marL="742950" lvl="1" eaLnBrk="1" hangingPunct="1">
              <a:buClr>
                <a:srgbClr val="510383"/>
              </a:buClr>
            </a:pPr>
            <a:r>
              <a:rPr lang="en-GB" sz="1600" dirty="0" smtClean="0">
                <a:latin typeface="Calibri" charset="0"/>
                <a:ea typeface="ＭＳ Ｐゴシック" charset="0"/>
              </a:rPr>
              <a:t>I work in GE,I am a </a:t>
            </a:r>
            <a:r>
              <a:rPr lang="en-GB" sz="1600" dirty="0" err="1" smtClean="0">
                <a:latin typeface="Calibri" charset="0"/>
                <a:ea typeface="ＭＳ Ｐゴシック" charset="0"/>
              </a:rPr>
              <a:t>tester,I</a:t>
            </a:r>
            <a:r>
              <a:rPr lang="en-GB" sz="1600" dirty="0" smtClean="0">
                <a:latin typeface="Calibri" charset="0"/>
                <a:ea typeface="ＭＳ Ｐゴシック" charset="0"/>
              </a:rPr>
              <a:t> am from moon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mentioned in Mike Cohn’s Succeeding with Agile book</a:t>
            </a:r>
          </a:p>
          <a:p>
            <a:endParaRPr lang="en-US" dirty="0" smtClean="0"/>
          </a:p>
          <a:p>
            <a:pPr marL="228600" indent="-228600">
              <a:buAutoNum type="arabicPeriod"/>
            </a:pPr>
            <a:r>
              <a:rPr lang="en-US" baseline="0" dirty="0" smtClean="0"/>
              <a:t>More tests at lower levels</a:t>
            </a:r>
          </a:p>
          <a:p>
            <a:pPr marL="228600" indent="-228600">
              <a:buAutoNum type="arabicPeriod"/>
            </a:pPr>
            <a:r>
              <a:rPr lang="en-US" baseline="0" dirty="0" smtClean="0"/>
              <a:t>But tests at all levels</a:t>
            </a:r>
            <a:endParaRPr lang="en-US" dirty="0" smtClean="0"/>
          </a:p>
          <a:p>
            <a:endParaRPr lang="en-US" dirty="0" smtClean="0"/>
          </a:p>
          <a:p>
            <a:endParaRPr lang="en-US" dirty="0" smtClean="0"/>
          </a:p>
          <a:p>
            <a:r>
              <a:rPr lang="en-US" sz="1200" kern="1200" dirty="0" smtClean="0">
                <a:solidFill>
                  <a:schemeClr val="tx1"/>
                </a:solidFill>
                <a:latin typeface="+mn-lt"/>
                <a:ea typeface="+mn-ea"/>
                <a:cs typeface="+mn-cs"/>
              </a:rPr>
              <a:t>1. Unit isolation tests – Test each unit in isolation. Written by </a:t>
            </a:r>
            <a:r>
              <a:rPr lang="en-US" sz="1200" kern="1200" dirty="0" err="1" smtClean="0">
                <a:solidFill>
                  <a:schemeClr val="tx1"/>
                </a:solidFill>
                <a:latin typeface="+mn-lt"/>
                <a:ea typeface="+mn-ea"/>
                <a:cs typeface="+mn-cs"/>
              </a:rPr>
              <a:t>Devs</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2. Unit integration tests – Test units in context. Written by </a:t>
            </a:r>
            <a:r>
              <a:rPr lang="en-US" sz="1200" kern="1200" dirty="0" err="1" smtClean="0">
                <a:solidFill>
                  <a:schemeClr val="tx1"/>
                </a:solidFill>
                <a:latin typeface="+mn-lt"/>
                <a:ea typeface="+mn-ea"/>
                <a:cs typeface="+mn-cs"/>
              </a:rPr>
              <a:t>Devs</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3. Integration tests – Test across the layers. Written by </a:t>
            </a:r>
            <a:r>
              <a:rPr lang="en-US" sz="1200" kern="1200" dirty="0" err="1" smtClean="0">
                <a:solidFill>
                  <a:schemeClr val="tx1"/>
                </a:solidFill>
                <a:latin typeface="+mn-lt"/>
                <a:ea typeface="+mn-ea"/>
                <a:cs typeface="+mn-cs"/>
              </a:rPr>
              <a:t>Devs</a:t>
            </a:r>
            <a:r>
              <a:rPr lang="en-US" sz="1200" kern="1200" dirty="0" smtClean="0">
                <a:solidFill>
                  <a:schemeClr val="tx1"/>
                </a:solidFill>
                <a:latin typeface="+mn-lt"/>
                <a:ea typeface="+mn-ea"/>
                <a:cs typeface="+mn-cs"/>
              </a:rPr>
              <a:t> and Testers.</a:t>
            </a:r>
          </a:p>
          <a:p>
            <a:r>
              <a:rPr lang="en-US" sz="1200" kern="1200" dirty="0" smtClean="0">
                <a:solidFill>
                  <a:schemeClr val="tx1"/>
                </a:solidFill>
                <a:latin typeface="+mn-lt"/>
                <a:ea typeface="+mn-ea"/>
                <a:cs typeface="+mn-cs"/>
              </a:rPr>
              <a:t>4. Acceptance / Functional tests – Tests across the layers, but more focused on end user driving it. Written by Customers/Business Analyst and Testers, with the help of </a:t>
            </a:r>
            <a:r>
              <a:rPr lang="en-US" sz="1200" kern="1200" dirty="0" err="1" smtClean="0">
                <a:solidFill>
                  <a:schemeClr val="tx1"/>
                </a:solidFill>
                <a:latin typeface="+mn-lt"/>
                <a:ea typeface="+mn-ea"/>
                <a:cs typeface="+mn-cs"/>
              </a:rPr>
              <a:t>Devs</a:t>
            </a:r>
            <a:r>
              <a:rPr lang="en-US" sz="1200" kern="1200" dirty="0" smtClean="0">
                <a:solidFill>
                  <a:schemeClr val="tx1"/>
                </a:solidFill>
                <a:latin typeface="+mn-lt"/>
                <a:ea typeface="+mn-ea"/>
                <a:cs typeface="+mn-cs"/>
              </a:rPr>
              <a:t>. These are used for regression testing as well.</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Redundant</a:t>
            </a:r>
          </a:p>
          <a:p>
            <a:r>
              <a:rPr lang="en-US" sz="1200" kern="1200" dirty="0" smtClean="0">
                <a:solidFill>
                  <a:schemeClr val="tx1"/>
                </a:solidFill>
                <a:latin typeface="+mn-lt"/>
                <a:ea typeface="+mn-ea"/>
                <a:cs typeface="+mn-cs"/>
              </a:rPr>
              <a:t>Brittle,</a:t>
            </a:r>
            <a:r>
              <a:rPr lang="en-US" sz="1200" kern="1200" baseline="0" dirty="0" smtClean="0">
                <a:solidFill>
                  <a:schemeClr val="tx1"/>
                </a:solidFill>
                <a:latin typeface="+mn-lt"/>
                <a:ea typeface="+mn-ea"/>
                <a:cs typeface="+mn-cs"/>
              </a:rPr>
              <a:t> costly to maintain</a:t>
            </a:r>
          </a:p>
          <a:p>
            <a:endParaRPr lang="en-US" sz="1200" kern="1200" baseline="0" dirty="0" smtClean="0">
              <a:solidFill>
                <a:schemeClr val="tx1"/>
              </a:solidFill>
              <a:latin typeface="+mn-lt"/>
              <a:ea typeface="+mn-ea"/>
              <a:cs typeface="+mn-cs"/>
            </a:endParaRPr>
          </a:p>
          <a:p>
            <a:r>
              <a:rPr lang="en-US" sz="1200" b="1" i="1" kern="1200" dirty="0" smtClean="0">
                <a:solidFill>
                  <a:schemeClr val="tx1"/>
                </a:solidFill>
                <a:latin typeface="+mn-lt"/>
                <a:ea typeface="+mn-ea"/>
                <a:cs typeface="+mn-cs"/>
              </a:rPr>
              <a:t>subcutaneous test</a:t>
            </a:r>
            <a:r>
              <a:rPr lang="en-US" sz="1200" b="1" i="0" kern="1200" dirty="0" smtClean="0">
                <a:solidFill>
                  <a:schemeClr val="tx1"/>
                </a:solidFill>
                <a:latin typeface="+mn-lt"/>
                <a:ea typeface="+mn-ea"/>
                <a:cs typeface="+mn-cs"/>
              </a:rPr>
              <a:t> :</a:t>
            </a:r>
            <a:r>
              <a:rPr lang="en-US" sz="1200" b="1" i="0" kern="1200" baseline="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test that operates just under the UI of an application. </a:t>
            </a:r>
          </a:p>
          <a:p>
            <a:r>
              <a:rPr lang="en-US" sz="1200" i="0" kern="1200" dirty="0" err="1" smtClean="0">
                <a:solidFill>
                  <a:schemeClr val="tx1"/>
                </a:solidFill>
                <a:latin typeface="+mn-lt"/>
                <a:ea typeface="+mn-ea"/>
                <a:cs typeface="+mn-cs"/>
              </a:rPr>
              <a:t>particulary</a:t>
            </a:r>
            <a:r>
              <a:rPr lang="en-US" sz="1200" i="0" kern="1200" dirty="0" smtClean="0">
                <a:solidFill>
                  <a:schemeClr val="tx1"/>
                </a:solidFill>
                <a:latin typeface="+mn-lt"/>
                <a:ea typeface="+mn-ea"/>
                <a:cs typeface="+mn-cs"/>
              </a:rPr>
              <a:t> valuable when doing functional testing of an application: when you want to test end-to-end behavior, but it's difficult to test through the UI itself.</a:t>
            </a:r>
          </a:p>
          <a:p>
            <a:r>
              <a:rPr lang="en-US" sz="1200" i="0" kern="1200" dirty="0" smtClean="0">
                <a:solidFill>
                  <a:schemeClr val="tx1"/>
                </a:solidFill>
                <a:latin typeface="+mn-lt"/>
                <a:ea typeface="+mn-ea"/>
                <a:cs typeface="+mn-cs"/>
              </a:rPr>
              <a:t>Subcutaneous testing can avoid difficulties with hard-to-test presentation technologies and usually is much faster than testing through the UI. The big danger is that, unless you are a firm follower of keeping all useful logic out of your UI, subcutaneous testing will leave important behavior out of its test.</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Also:</a:t>
            </a:r>
          </a:p>
          <a:p>
            <a:r>
              <a:rPr lang="en-US" dirty="0" smtClean="0"/>
              <a:t>The pyramid also argues for an intermediate layer of tests that act through a service layer of an application, what I refer to as </a:t>
            </a:r>
            <a:r>
              <a:rPr lang="en-US" dirty="0" err="1" smtClean="0"/>
              <a:t>SubcutaneousTests</a:t>
            </a:r>
            <a:r>
              <a:rPr lang="en-US" dirty="0" smtClean="0"/>
              <a:t>. These can provide many of the advantages of end-to-end tests but avoid many of the complexities of dealing with UI frameworks. In web application this would correspond to testing through an API layer while the top UI part of the pyramid would correspond to tests using something like Selenium.</a:t>
            </a:r>
          </a:p>
          <a:p>
            <a:endParaRPr lang="en-US" dirty="0" smtClean="0"/>
          </a:p>
          <a:p>
            <a:r>
              <a:rPr lang="en-US" dirty="0" smtClean="0"/>
              <a:t>a common problem is that teams conflate the concepts of end-to-end tests, UI tests, and customer facing tests. These are all orthogonal characteristics. For example a rich </a:t>
            </a:r>
            <a:r>
              <a:rPr lang="en-US" dirty="0" err="1" smtClean="0"/>
              <a:t>javascript</a:t>
            </a:r>
            <a:r>
              <a:rPr lang="en-US" dirty="0" smtClean="0"/>
              <a:t> UI should have most of its UI behavior tested with </a:t>
            </a:r>
            <a:r>
              <a:rPr lang="en-US" dirty="0" err="1" smtClean="0"/>
              <a:t>javascript</a:t>
            </a:r>
            <a:r>
              <a:rPr lang="en-US" dirty="0" smtClean="0"/>
              <a:t> unit tests using something like Jasmine. A complex set of business rules could have tests captured in a customer-facing form, but run just on the relevant module much as unit tests are</a:t>
            </a:r>
            <a:r>
              <a:rPr lang="en-US" dirty="0" smtClean="0"/>
              <a:t>.</a:t>
            </a:r>
          </a:p>
          <a:p>
            <a:endParaRPr lang="en-US" dirty="0" smtClean="0"/>
          </a:p>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31</a:t>
            </a:fld>
            <a:endParaRPr lang="en-US"/>
          </a:p>
        </p:txBody>
      </p:sp>
    </p:spTree>
    <p:extLst>
      <p:ext uri="{BB962C8B-B14F-4D97-AF65-F5344CB8AC3E}">
        <p14:creationId xmlns:p14="http://schemas.microsoft.com/office/powerpoint/2010/main" val="2194301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Alister</a:t>
            </a:r>
            <a:r>
              <a:rPr lang="en-US" dirty="0" smtClean="0"/>
              <a:t> is a </a:t>
            </a:r>
            <a:r>
              <a:rPr lang="en-US" dirty="0" err="1" smtClean="0"/>
              <a:t>ThoughtWorker</a:t>
            </a:r>
            <a:r>
              <a:rPr lang="en-US" dirty="0" smtClean="0"/>
              <a:t> in Brisbane, Australia.</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32</a:t>
            </a:fld>
            <a:endParaRPr lang="en-US"/>
          </a:p>
        </p:txBody>
      </p:sp>
    </p:spTree>
    <p:extLst>
      <p:ext uri="{BB962C8B-B14F-4D97-AF65-F5344CB8AC3E}">
        <p14:creationId xmlns:p14="http://schemas.microsoft.com/office/powerpoint/2010/main" val="2572594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Test automation is prevalent in the software development community. Practices like TDD and BDD are widespread and applied almost unquestionably. However, several </a:t>
            </a:r>
            <a:r>
              <a:rPr lang="en-US" sz="1200" kern="1200" dirty="0" err="1" smtClean="0">
                <a:solidFill>
                  <a:schemeClr val="tx1"/>
                </a:solidFill>
                <a:latin typeface="+mn-lt"/>
                <a:ea typeface="+mn-ea"/>
                <a:cs typeface="+mn-cs"/>
              </a:rPr>
              <a:t>organisations</a:t>
            </a:r>
            <a:r>
              <a:rPr lang="en-US" sz="1200" kern="1200" dirty="0" smtClean="0">
                <a:solidFill>
                  <a:schemeClr val="tx1"/>
                </a:solidFill>
                <a:latin typeface="+mn-lt"/>
                <a:ea typeface="+mn-ea"/>
                <a:cs typeface="+mn-cs"/>
              </a:rPr>
              <a:t> have struggled in attempting to scale automated test suites, which very often become slow, brittle, non-deterministic, unreliable and difficult to maintain.</a:t>
            </a:r>
          </a:p>
          <a:p>
            <a:r>
              <a:rPr lang="en-US" sz="1200" kern="1200" dirty="0" smtClean="0">
                <a:solidFill>
                  <a:schemeClr val="tx1"/>
                </a:solidFill>
                <a:latin typeface="+mn-lt"/>
                <a:ea typeface="+mn-ea"/>
                <a:cs typeface="+mn-cs"/>
              </a:rPr>
              <a:t>One common issue reported by many teams and that I have also experienced many times is the </a:t>
            </a:r>
            <a:r>
              <a:rPr lang="en-US" sz="1200" kern="1200" dirty="0" smtClean="0">
                <a:solidFill>
                  <a:schemeClr val="tx1"/>
                </a:solidFill>
                <a:latin typeface="+mn-lt"/>
                <a:ea typeface="+mn-ea"/>
                <a:cs typeface="+mn-cs"/>
                <a:hlinkClick r:id="rId3"/>
              </a:rPr>
              <a:t>inverted testing pyramid.</a:t>
            </a:r>
          </a:p>
          <a:p>
            <a:r>
              <a:rPr lang="en-US" sz="1200" kern="1200" dirty="0" smtClean="0">
                <a:solidFill>
                  <a:schemeClr val="tx1"/>
                </a:solidFill>
                <a:latin typeface="+mn-lt"/>
                <a:ea typeface="+mn-ea"/>
                <a:cs typeface="+mn-cs"/>
              </a:rPr>
              <a:t>A year ago I joined a project that was going in that direction. I could see us making the same mistakes again. If we had kept going we would have ended up with the slow and hard to maintain, melting </a:t>
            </a:r>
            <a:r>
              <a:rPr lang="en-US" sz="1200" kern="1200" dirty="0" smtClean="0">
                <a:solidFill>
                  <a:schemeClr val="tx1"/>
                </a:solidFill>
                <a:latin typeface="+mn-lt"/>
                <a:ea typeface="+mn-ea"/>
                <a:cs typeface="+mn-cs"/>
                <a:hlinkClick r:id="rId4"/>
              </a:rPr>
              <a:t>ice-cream cone. However, this time we tried a different approach. Our strategy was to test the code as close as possible to where it was written using preferably either unit or integration tests. We only automated high level test journeys at the UI level.</a:t>
            </a:r>
          </a:p>
          <a:p>
            <a:r>
              <a:rPr lang="en-US" sz="1200" kern="1200" dirty="0" smtClean="0">
                <a:solidFill>
                  <a:schemeClr val="tx1"/>
                </a:solidFill>
                <a:latin typeface="+mn-lt"/>
                <a:ea typeface="+mn-ea"/>
                <a:cs typeface="+mn-cs"/>
              </a:rPr>
              <a:t>Now, one year later, we have a stable and fast build, which gives us an extremely high level of confidence.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observations:</a:t>
            </a:r>
          </a:p>
          <a:p>
            <a:r>
              <a:rPr lang="en-US" sz="1200" kern="1200" dirty="0" smtClean="0">
                <a:solidFill>
                  <a:schemeClr val="tx1"/>
                </a:solidFill>
                <a:latin typeface="+mn-lt"/>
                <a:ea typeface="+mn-ea"/>
                <a:cs typeface="+mn-cs"/>
              </a:rPr>
              <a:t>Only 12 tests through the UI take 13 minutes to run</a:t>
            </a:r>
          </a:p>
          <a:p>
            <a:r>
              <a:rPr lang="en-US" sz="1200" kern="1200" dirty="0" smtClean="0">
                <a:solidFill>
                  <a:schemeClr val="tx1"/>
                </a:solidFill>
                <a:latin typeface="+mn-lt"/>
                <a:ea typeface="+mn-ea"/>
                <a:cs typeface="+mn-cs"/>
              </a:rPr>
              <a:t>1748 unit tests take only 1 minute</a:t>
            </a:r>
          </a:p>
          <a:p>
            <a:r>
              <a:rPr lang="en-US" sz="1200" kern="1200" dirty="0" smtClean="0">
                <a:solidFill>
                  <a:schemeClr val="tx1"/>
                </a:solidFill>
                <a:latin typeface="+mn-lt"/>
                <a:ea typeface="+mn-ea"/>
                <a:cs typeface="+mn-cs"/>
              </a:rPr>
              <a:t>273 JavaScript unit tests take less than 1 second. Treating </a:t>
            </a:r>
            <a:r>
              <a:rPr lang="en-US" sz="1200" kern="1200" dirty="0" smtClean="0">
                <a:solidFill>
                  <a:schemeClr val="tx1"/>
                </a:solidFill>
                <a:latin typeface="+mn-lt"/>
                <a:ea typeface="+mn-ea"/>
                <a:cs typeface="+mn-cs"/>
                <a:hlinkClick r:id="rId5"/>
              </a:rPr>
              <a:t>JS as a 1st class language helped us as well</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33</a:t>
            </a:fld>
            <a:endParaRPr lang="en-US"/>
          </a:p>
        </p:txBody>
      </p:sp>
    </p:spTree>
    <p:extLst>
      <p:ext uri="{BB962C8B-B14F-4D97-AF65-F5344CB8AC3E}">
        <p14:creationId xmlns:p14="http://schemas.microsoft.com/office/powerpoint/2010/main" val="797727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sz="1000" i="0" dirty="0" smtClean="0">
                <a:solidFill>
                  <a:srgbClr val="606060"/>
                </a:solidFill>
              </a:rPr>
              <a:t>Split</a:t>
            </a:r>
            <a:r>
              <a:rPr lang="en-US" sz="1000" i="0" baseline="0" dirty="0" smtClean="0">
                <a:solidFill>
                  <a:srgbClr val="606060"/>
                </a:solidFill>
              </a:rPr>
              <a:t> up into teams of 3</a:t>
            </a:r>
          </a:p>
          <a:p>
            <a:pPr algn="l">
              <a:buNone/>
            </a:pPr>
            <a:r>
              <a:rPr lang="en-US" sz="1000" i="0" baseline="0" dirty="0" smtClean="0">
                <a:solidFill>
                  <a:srgbClr val="606060"/>
                </a:solidFill>
              </a:rPr>
              <a:t>Each group takes a couple of stories</a:t>
            </a:r>
          </a:p>
          <a:p>
            <a:pPr algn="l">
              <a:buNone/>
            </a:pPr>
            <a:r>
              <a:rPr lang="en-US" sz="1000" i="0" baseline="0" dirty="0" smtClean="0">
                <a:solidFill>
                  <a:srgbClr val="606060"/>
                </a:solidFill>
              </a:rPr>
              <a:t>Think about the entire testing effort for each story</a:t>
            </a:r>
          </a:p>
          <a:p>
            <a:pPr algn="l">
              <a:buNone/>
            </a:pPr>
            <a:r>
              <a:rPr lang="en-US" sz="1000" i="0" baseline="0" dirty="0" smtClean="0">
                <a:solidFill>
                  <a:srgbClr val="606060"/>
                </a:solidFill>
              </a:rPr>
              <a:t>Plot those tests on a pyramid</a:t>
            </a:r>
          </a:p>
          <a:p>
            <a:pPr algn="l">
              <a:buNone/>
            </a:pPr>
            <a:r>
              <a:rPr lang="en-US" sz="1000" i="0" baseline="0" dirty="0" smtClean="0">
                <a:solidFill>
                  <a:srgbClr val="606060"/>
                </a:solidFill>
              </a:rPr>
              <a:t>Then we’ll discuss</a:t>
            </a:r>
          </a:p>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B053EA2-5C9D-AF47-902A-45EA7A9F5479}" type="slidenum">
              <a:rPr lang="en-AU"/>
              <a:pPr eaLnBrk="1" hangingPunct="1"/>
              <a:t>36</a:t>
            </a:fld>
            <a:endParaRPr lang="en-AU"/>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Techniques used to develop test cases are the same when testing within Agile projects; the difference is when and how you execute those test cases</a:t>
            </a:r>
          </a:p>
          <a:p>
            <a:pPr marL="496888" eaLnBrk="1" hangingPunct="1">
              <a:spcBef>
                <a:spcPts val="413"/>
              </a:spcBef>
            </a:pPr>
            <a:r>
              <a:rPr lang="en-US" dirty="0" smtClean="0">
                <a:solidFill>
                  <a:srgbClr val="000000"/>
                </a:solidFill>
                <a:latin typeface="Calibri" charset="0"/>
                <a:cs typeface="Calibri" charset="0"/>
                <a:sym typeface="Calibri" charset="0"/>
              </a:rPr>
              <a:t>“Right-Weight” means structuring</a:t>
            </a:r>
            <a:r>
              <a:rPr lang="en-US" baseline="0" dirty="0" smtClean="0">
                <a:solidFill>
                  <a:srgbClr val="000000"/>
                </a:solidFill>
                <a:latin typeface="Calibri" charset="0"/>
                <a:cs typeface="Calibri" charset="0"/>
                <a:sym typeface="Calibri" charset="0"/>
              </a:rPr>
              <a:t> your test artifacts in a way that is supportive of frequent iterations &amp; feedback</a:t>
            </a:r>
            <a:endParaRPr lang="en-US" dirty="0" smtClean="0">
              <a:solidFill>
                <a:srgbClr val="000000"/>
              </a:solidFill>
              <a:latin typeface="Calibri" charset="0"/>
              <a:cs typeface="Calibri" charset="0"/>
              <a:sym typeface="Calibri" charset="0"/>
            </a:endParaRP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r>
              <a:rPr lang="en-US" baseline="0" dirty="0" smtClean="0">
                <a:solidFill>
                  <a:srgbClr val="000000"/>
                </a:solidFill>
                <a:latin typeface="Calibri" charset="0"/>
                <a:cs typeface="Calibri" charset="0"/>
                <a:sym typeface="Calibri" charset="0"/>
              </a:rPr>
              <a:t>Apply a level of detail to your test specification that is good enough for the type of testing, don’t over specify!  It slows you down.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8897013-673B-D941-B0D2-389FFE5101F7}" type="slidenum">
              <a:rPr lang="en-AU"/>
              <a:pPr eaLnBrk="1" hangingPunct="1"/>
              <a:t>37</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Successful testing on Agile projects relies on testing as early as possible for all aspects of the project</a:t>
            </a:r>
            <a:endParaRPr lang="en-AU" dirty="0" smtClean="0"/>
          </a:p>
          <a:p>
            <a:pPr lvl="1" eaLnBrk="1" hangingPunct="1"/>
            <a:r>
              <a:rPr lang="en-AU" dirty="0" smtClean="0"/>
              <a:t>Story </a:t>
            </a:r>
            <a:r>
              <a:rPr lang="en-AU" dirty="0"/>
              <a:t>card reviews</a:t>
            </a:r>
            <a:br>
              <a:rPr lang="en-AU" dirty="0"/>
            </a:br>
            <a:r>
              <a:rPr lang="en-AU" dirty="0"/>
              <a:t>Testers can review story cards and use their skills in a similar way as they would apply Static Testing techniques to testing requirements documents within a waterfall or V model project</a:t>
            </a:r>
          </a:p>
          <a:p>
            <a:pPr lvl="1" eaLnBrk="1" hangingPunct="1"/>
            <a:r>
              <a:rPr lang="en-AU" dirty="0"/>
              <a:t>Acceptance tests</a:t>
            </a:r>
            <a:br>
              <a:rPr lang="en-AU" dirty="0"/>
            </a:br>
            <a:r>
              <a:rPr lang="en-AU" dirty="0"/>
              <a:t>When testers work together with Business Analyst to define acceptance tests for a story it creates a fuller understanding of the functionality required and helps drive out potential defects early</a:t>
            </a:r>
          </a:p>
          <a:p>
            <a:pPr lvl="1" eaLnBrk="1" hangingPunct="1"/>
            <a:r>
              <a:rPr lang="en-AU" dirty="0"/>
              <a:t>Functional tests</a:t>
            </a:r>
            <a:br>
              <a:rPr lang="en-AU" dirty="0"/>
            </a:br>
            <a:r>
              <a:rPr lang="en-AU" dirty="0"/>
              <a:t>By testing a piece of functionality as soon as it has been developed in makes fixing any defects quicker and cheaper</a:t>
            </a:r>
          </a:p>
          <a:p>
            <a:pPr lvl="1" eaLnBrk="1" hangingPunct="1"/>
            <a:r>
              <a:rPr lang="en-AU" dirty="0"/>
              <a:t>System integration tests</a:t>
            </a:r>
            <a:br>
              <a:rPr lang="en-AU" dirty="0"/>
            </a:br>
            <a:r>
              <a:rPr lang="en-AU" dirty="0"/>
              <a:t>By testing integration between systems early in a project you can reduce the risk of late chances to the system that can occur when integration bugs are found late in a project</a:t>
            </a:r>
          </a:p>
          <a:p>
            <a:pPr lvl="1" eaLnBrk="1" hangingPunct="1"/>
            <a:r>
              <a:rPr lang="en-AU" dirty="0"/>
              <a:t>Non Functional tests</a:t>
            </a:r>
            <a:br>
              <a:rPr lang="en-AU" dirty="0"/>
            </a:br>
            <a:r>
              <a:rPr lang="en-AU" dirty="0"/>
              <a:t>Understanding non functional requirements such as performance and testing that these requirements can be met early on in an applications development reduces the risk of late changes</a:t>
            </a:r>
          </a:p>
          <a:p>
            <a:pPr eaLnBrk="1" hangingPunct="1"/>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what when where</a:t>
            </a:r>
            <a:r>
              <a:rPr lang="en-US" baseline="0" dirty="0" smtClean="0"/>
              <a:t> and how</a:t>
            </a:r>
          </a:p>
          <a:p>
            <a:r>
              <a:rPr lang="en-US" baseline="0" dirty="0" smtClean="0"/>
              <a:t>Divide into small groups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38</a:t>
            </a:fld>
            <a:endParaRPr lang="en-US"/>
          </a:p>
        </p:txBody>
      </p:sp>
    </p:spTree>
    <p:extLst>
      <p:ext uri="{BB962C8B-B14F-4D97-AF65-F5344CB8AC3E}">
        <p14:creationId xmlns:p14="http://schemas.microsoft.com/office/powerpoint/2010/main" val="350007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for a season means that they should be considered temporary</a:t>
            </a:r>
          </a:p>
          <a:p>
            <a:endParaRPr lang="en-US" baseline="0" dirty="0" smtClean="0"/>
          </a:p>
        </p:txBody>
      </p:sp>
      <p:sp>
        <p:nvSpPr>
          <p:cNvPr id="4" name="Slide Number Placeholder 3"/>
          <p:cNvSpPr>
            <a:spLocks noGrp="1"/>
          </p:cNvSpPr>
          <p:nvPr>
            <p:ph type="sldNum" sz="quarter" idx="10"/>
          </p:nvPr>
        </p:nvSpPr>
        <p:spPr/>
        <p:txBody>
          <a:bodyPr/>
          <a:lstStyle/>
          <a:p>
            <a:fld id="{871133F3-77F4-D646-89DF-60AFD5E8DFDC}" type="slidenum">
              <a:rPr lang="en-US" smtClean="0"/>
              <a:t>40</a:t>
            </a:fld>
            <a:endParaRPr lang="en-US"/>
          </a:p>
        </p:txBody>
      </p:sp>
    </p:spTree>
    <p:extLst>
      <p:ext uri="{BB962C8B-B14F-4D97-AF65-F5344CB8AC3E}">
        <p14:creationId xmlns:p14="http://schemas.microsoft.com/office/powerpoint/2010/main" val="287176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Shore’s examples:</a:t>
            </a:r>
          </a:p>
          <a:p>
            <a:pPr marL="171450" indent="-171450">
              <a:buFont typeface="Arial"/>
              <a:buChar char="•"/>
            </a:pPr>
            <a:r>
              <a:rPr lang="en-US" baseline="0" dirty="0" smtClean="0"/>
              <a:t>Amount of pairing, by tracking the percentage of time spent pairing versus the percentage of time spent flying solo</a:t>
            </a:r>
          </a:p>
          <a:p>
            <a:pPr marL="171450" indent="-171450">
              <a:buFont typeface="Arial"/>
              <a:buChar char="•"/>
            </a:pPr>
            <a:r>
              <a:rPr lang="en-US" baseline="0" dirty="0" smtClean="0"/>
              <a:t>Pair switching, by tracking how many of the possible pairing combinations actually paired during each iteration (see Figure)</a:t>
            </a:r>
          </a:p>
          <a:p>
            <a:pPr marL="171450" indent="-171450">
              <a:buFont typeface="Arial"/>
              <a:buChar char="•"/>
            </a:pPr>
            <a:r>
              <a:rPr lang="en-US" baseline="0" dirty="0" smtClean="0"/>
              <a:t>Build performance, by tracking the number of tests executed per second (see Figure)</a:t>
            </a:r>
          </a:p>
          <a:p>
            <a:pPr marL="171450" indent="-171450">
              <a:buFont typeface="Arial"/>
              <a:buChar char="•"/>
            </a:pPr>
            <a:r>
              <a:rPr lang="en-US" baseline="0" dirty="0" smtClean="0"/>
              <a:t>Support responsiveness, by tracking the age of the oldest support request (an early chart, which tracked the number of outstanding requests, resulted in hard requests being ignored)</a:t>
            </a:r>
          </a:p>
          <a:p>
            <a:pPr marL="171450" indent="-171450">
              <a:buFont typeface="Arial"/>
              <a:buChar char="•"/>
            </a:pPr>
            <a:r>
              <a:rPr lang="en-US" baseline="0" dirty="0" smtClean="0"/>
              <a:t>Needless interruptions, by tracking the number of hours spent on non-story work each iteration</a:t>
            </a:r>
          </a:p>
          <a:p>
            <a:pPr marL="171450" indent="-171450">
              <a:buFont typeface="Arial"/>
              <a:buChar char="•"/>
            </a:pPr>
            <a:endParaRPr lang="en-US" baseline="0" dirty="0" smtClean="0"/>
          </a:p>
          <a:p>
            <a:pPr marL="0" indent="0">
              <a:buFont typeface="Arial"/>
              <a:buNone/>
            </a:pPr>
            <a:r>
              <a:rPr lang="en-US" baseline="0" dirty="0" smtClean="0"/>
              <a:t>Others:</a:t>
            </a:r>
          </a:p>
          <a:p>
            <a:pPr marL="171450" indent="-171450">
              <a:buFont typeface="Arial"/>
              <a:buChar char="•"/>
            </a:pPr>
            <a:r>
              <a:rPr lang="en-US" baseline="0" dirty="0" smtClean="0"/>
              <a:t>Coupling/Cohesion of interfaces as a mechanism for showing well-designed modules which can be reused</a:t>
            </a:r>
          </a:p>
          <a:p>
            <a:pPr marL="171450" indent="-171450">
              <a:buFont typeface="Arial"/>
              <a:buChar char="•"/>
            </a:pPr>
            <a:r>
              <a:rPr lang="en-US" baseline="0" dirty="0" smtClean="0"/>
              <a:t>Number of dependencies (Java) </a:t>
            </a:r>
          </a:p>
          <a:p>
            <a:pPr marL="171450" indent="-171450">
              <a:buFont typeface="Arial"/>
              <a:buChar char="•"/>
            </a:pPr>
            <a:r>
              <a:rPr lang="en-US" baseline="0" dirty="0" smtClean="0"/>
              <a:t>Right first time</a:t>
            </a:r>
          </a:p>
          <a:p>
            <a:pPr marL="171450" indent="-171450">
              <a:buFont typeface="Arial"/>
              <a:buChar char="•"/>
            </a:pPr>
            <a:endParaRPr lang="en-US" baseline="0" dirty="0" smtClean="0"/>
          </a:p>
          <a:p>
            <a:pPr marL="171450" indent="-171450">
              <a:buFont typeface="Arial"/>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41</a:t>
            </a:fld>
            <a:endParaRPr lang="en-US"/>
          </a:p>
        </p:txBody>
      </p:sp>
    </p:spTree>
    <p:extLst>
      <p:ext uri="{BB962C8B-B14F-4D97-AF65-F5344CB8AC3E}">
        <p14:creationId xmlns:p14="http://schemas.microsoft.com/office/powerpoint/2010/main" val="282380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defTabSz="457200" eaLnBrk="0" hangingPunct="0">
              <a:spcBef>
                <a:spcPct val="20000"/>
              </a:spcBef>
              <a:buFont typeface="Arial" charset="0"/>
              <a:buNone/>
            </a:pPr>
            <a:endParaRPr lang="en-US" sz="1200" b="0" dirty="0" smtClean="0">
              <a:latin typeface="Calibri" charset="0"/>
              <a:cs typeface="ＭＳ Ｐゴシック" charset="0"/>
            </a:endParaRP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 will try our best to answer any questions as the sessions progress.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Any questions which can</a:t>
            </a:r>
            <a:r>
              <a:rPr lang="ja-JP" altLang="en-US" sz="1200" b="0" dirty="0" smtClean="0">
                <a:latin typeface="Calibri" charset="0"/>
                <a:cs typeface="ＭＳ Ｐゴシック" charset="0"/>
              </a:rPr>
              <a:t>’</a:t>
            </a:r>
            <a:r>
              <a:rPr lang="en-US" sz="1200" b="0" dirty="0" smtClean="0">
                <a:latin typeface="Calibri" charset="0"/>
                <a:cs typeface="ＭＳ Ｐゴシック" charset="0"/>
              </a:rPr>
              <a:t>t be answered during the course of a session will go in the parking lot , we will take those at opportune moments.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Participate fully in all exercises. Try to complete all tasks to the best of your ability.</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Ask for assistance. No one</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perfect, and it</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expected that you</a:t>
            </a:r>
            <a:r>
              <a:rPr lang="ja-JP" altLang="en-US" sz="1200" b="0" dirty="0" smtClean="0">
                <a:latin typeface="Calibri" charset="0"/>
                <a:cs typeface="ＭＳ Ｐゴシック" charset="0"/>
              </a:rPr>
              <a:t>’</a:t>
            </a:r>
            <a:r>
              <a:rPr lang="en-US" sz="1200" b="0" dirty="0" err="1" smtClean="0">
                <a:latin typeface="Calibri" charset="0"/>
                <a:cs typeface="ＭＳ Ｐゴシック" charset="0"/>
              </a:rPr>
              <a:t>ll</a:t>
            </a:r>
            <a:r>
              <a:rPr lang="en-US" sz="1200" b="0" dirty="0" smtClean="0">
                <a:latin typeface="Calibri" charset="0"/>
                <a:cs typeface="ＭＳ Ｐゴシック" charset="0"/>
              </a:rPr>
              <a:t> ask for all necessary explanations.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No sleeping.</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One discussion at a time.</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a:t>
            </a:r>
            <a:r>
              <a:rPr lang="en-US" sz="1200" b="0" baseline="0" dirty="0" smtClean="0">
                <a:latin typeface="Calibri" charset="0"/>
                <a:cs typeface="ＭＳ Ｐゴシック" charset="0"/>
              </a:rPr>
              <a:t> have scheduled break times, but you can agree with your pair to take other breaks as needed</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4</a:t>
            </a:fld>
            <a:endParaRPr lang="en-US"/>
          </a:p>
        </p:txBody>
      </p:sp>
    </p:spTree>
    <p:extLst>
      <p:ext uri="{BB962C8B-B14F-4D97-AF65-F5344CB8AC3E}">
        <p14:creationId xmlns:p14="http://schemas.microsoft.com/office/powerpoint/2010/main" val="159905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538" indent="-185738"/>
            <a:r>
              <a:rPr lang="en-US" sz="1200" dirty="0" smtClean="0"/>
              <a:t>Start with a reasonably well-defined task before you sit down</a:t>
            </a:r>
          </a:p>
          <a:p>
            <a:pPr marL="236538" indent="-185738"/>
            <a:r>
              <a:rPr lang="en-US" sz="1200" dirty="0" smtClean="0"/>
              <a:t>Agree on one tiny goal at a time</a:t>
            </a:r>
          </a:p>
          <a:p>
            <a:pPr marL="236538" indent="-185738"/>
            <a:r>
              <a:rPr lang="en-US" sz="1200" dirty="0" smtClean="0"/>
              <a:t>Rely on your partner, support your partner</a:t>
            </a:r>
          </a:p>
          <a:p>
            <a:pPr marL="236538" indent="-185738"/>
            <a:r>
              <a:rPr lang="en-US" sz="1200" dirty="0" smtClean="0"/>
              <a:t>Talk a lot!</a:t>
            </a:r>
          </a:p>
          <a:p>
            <a:pPr marL="236538" indent="-185738"/>
            <a:r>
              <a:rPr lang="en-US" sz="1200" dirty="0" smtClean="0"/>
              <a:t>Sync up frequently</a:t>
            </a:r>
          </a:p>
          <a:p>
            <a:pPr marL="236538" indent="-185738"/>
            <a:r>
              <a:rPr lang="en-US" sz="1200" dirty="0" smtClean="0"/>
              <a:t>Take a moment to celebrate as you complete tasks and overcome problems</a:t>
            </a:r>
          </a:p>
          <a:p>
            <a:pPr marL="236538" indent="-185738"/>
            <a:r>
              <a:rPr lang="en-US" sz="1200" dirty="0" smtClean="0"/>
              <a:t>Switch roles often—at least every half hour</a:t>
            </a:r>
          </a:p>
          <a:p>
            <a:endParaRPr lang="en-US" dirty="0" smtClean="0"/>
          </a:p>
          <a:p>
            <a:r>
              <a:rPr lang="en-US" dirty="0" smtClean="0"/>
              <a:t>Infrastructure:</a:t>
            </a:r>
          </a:p>
          <a:p>
            <a:pPr>
              <a:buNone/>
            </a:pPr>
            <a:r>
              <a:rPr lang="en-US" sz="1200" b="1" dirty="0" smtClean="0"/>
              <a:t>One Monitor</a:t>
            </a:r>
          </a:p>
          <a:p>
            <a:r>
              <a:rPr lang="en-US" sz="1200" dirty="0" smtClean="0"/>
              <a:t>Both Pairs are looking at the same location</a:t>
            </a:r>
          </a:p>
          <a:p>
            <a:r>
              <a:rPr lang="en-US" sz="1200" dirty="0" smtClean="0"/>
              <a:t>Smaller Desktop</a:t>
            </a:r>
            <a:endParaRPr lang="en-US" sz="1200" b="1" dirty="0" smtClean="0"/>
          </a:p>
          <a:p>
            <a:pPr>
              <a:buNone/>
            </a:pPr>
            <a:r>
              <a:rPr lang="en-US" sz="1200" b="1" dirty="0" smtClean="0"/>
              <a:t>Two Monitors – Mirrored</a:t>
            </a:r>
          </a:p>
          <a:p>
            <a:r>
              <a:rPr lang="en-US" sz="1200" dirty="0" smtClean="0"/>
              <a:t>Pairs not looking at the same location</a:t>
            </a:r>
          </a:p>
          <a:p>
            <a:r>
              <a:rPr lang="en-US" sz="1200" dirty="0" smtClean="0"/>
              <a:t>Smaller Desktop</a:t>
            </a:r>
          </a:p>
          <a:p>
            <a:r>
              <a:rPr lang="en-US" sz="1200" dirty="0" smtClean="0"/>
              <a:t>Conversations don’t come as easily</a:t>
            </a:r>
          </a:p>
          <a:p>
            <a:pPr>
              <a:buNone/>
            </a:pPr>
            <a:r>
              <a:rPr lang="en-US" sz="1200" b="1" dirty="0" smtClean="0"/>
              <a:t>Two Monitors – Spanned</a:t>
            </a:r>
          </a:p>
          <a:p>
            <a:r>
              <a:rPr lang="en-US" sz="1200" dirty="0" smtClean="0"/>
              <a:t>Both Pairs are looking at the same location</a:t>
            </a:r>
          </a:p>
          <a:p>
            <a:r>
              <a:rPr lang="en-US" sz="1200" dirty="0" smtClean="0"/>
              <a:t>One Huge Desktop</a:t>
            </a:r>
          </a:p>
          <a:p>
            <a:r>
              <a:rPr lang="en-US" sz="1200" dirty="0" smtClean="0"/>
              <a:t>Enables more non-verbal communication</a:t>
            </a:r>
          </a:p>
          <a:p>
            <a:endParaRPr lang="en-US" sz="1200" dirty="0" smtClean="0"/>
          </a:p>
          <a:p>
            <a:pPr>
              <a:buNone/>
            </a:pPr>
            <a:r>
              <a:rPr lang="en-US" b="1" dirty="0" smtClean="0"/>
              <a:t>One Shared</a:t>
            </a:r>
          </a:p>
          <a:p>
            <a:r>
              <a:rPr lang="en-US" dirty="0" smtClean="0"/>
              <a:t>Encourages Communication</a:t>
            </a:r>
          </a:p>
          <a:p>
            <a:r>
              <a:rPr lang="en-US" dirty="0" smtClean="0"/>
              <a:t>Must either express yourself or ask for the keyboard</a:t>
            </a:r>
          </a:p>
          <a:p>
            <a:pPr>
              <a:buNone/>
            </a:pPr>
            <a:r>
              <a:rPr lang="en-US" b="1" dirty="0" smtClean="0"/>
              <a:t>Two (One for each person)</a:t>
            </a:r>
          </a:p>
          <a:p>
            <a:r>
              <a:rPr lang="en-US" dirty="0" smtClean="0"/>
              <a:t>Faster to take control</a:t>
            </a:r>
          </a:p>
          <a:p>
            <a:r>
              <a:rPr lang="en-US" dirty="0" smtClean="0"/>
              <a:t>Less physical movement</a:t>
            </a:r>
          </a:p>
          <a:p>
            <a:r>
              <a:rPr lang="en-US" dirty="0" smtClean="0"/>
              <a:t>Less germ spreading!</a:t>
            </a:r>
          </a:p>
          <a:p>
            <a:endParaRPr lang="en-US" sz="1200" dirty="0" smtClean="0"/>
          </a:p>
          <a:p>
            <a:pPr>
              <a:buNone/>
            </a:pPr>
            <a:r>
              <a:rPr lang="en-US" b="1" dirty="0" smtClean="0"/>
              <a:t>Egg Timer / Chess Clock</a:t>
            </a:r>
          </a:p>
          <a:p>
            <a:r>
              <a:rPr lang="en-US" dirty="0" smtClean="0"/>
              <a:t>Encourages rotation of roles within a pair</a:t>
            </a:r>
          </a:p>
          <a:p>
            <a:r>
              <a:rPr lang="en-US" dirty="0" smtClean="0"/>
              <a:t>Driver swapping</a:t>
            </a:r>
          </a:p>
          <a:p>
            <a:pPr>
              <a:buNone/>
            </a:pPr>
            <a:r>
              <a:rPr lang="en-US" b="1" dirty="0" smtClean="0"/>
              <a:t>Pair Stair/</a:t>
            </a:r>
            <a:r>
              <a:rPr lang="en-US" b="1" dirty="0" err="1" smtClean="0"/>
              <a:t>Pairamid</a:t>
            </a:r>
            <a:endParaRPr lang="en-US" b="1" dirty="0" smtClean="0"/>
          </a:p>
          <a:p>
            <a:r>
              <a:rPr lang="en-US" dirty="0" smtClean="0"/>
              <a:t>Encourages working with</a:t>
            </a:r>
            <a:br>
              <a:rPr lang="en-US" dirty="0" smtClean="0"/>
            </a:br>
            <a:r>
              <a:rPr lang="en-US" dirty="0" smtClean="0"/>
              <a:t>everybody</a:t>
            </a:r>
          </a:p>
          <a:p>
            <a:endParaRPr lang="en-US" dirty="0" smtClean="0"/>
          </a:p>
          <a:p>
            <a:r>
              <a:rPr lang="en-US" dirty="0" smtClean="0"/>
              <a:t>STYLES</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Driver &amp; Navigator</a:t>
            </a:r>
          </a:p>
          <a:p>
            <a:pPr marL="236538" indent="-236538"/>
            <a:r>
              <a:rPr lang="en-US" sz="1200" dirty="0" smtClean="0"/>
              <a:t>Driver works tactically, Navigator works strategically</a:t>
            </a:r>
          </a:p>
          <a:p>
            <a:pPr marL="236538" indent="-236538"/>
            <a:r>
              <a:rPr lang="en-US" sz="1200" dirty="0" smtClean="0"/>
              <a:t>Easiest to start with</a:t>
            </a:r>
          </a:p>
          <a:p>
            <a:pPr marL="236538" indent="-236538"/>
            <a:r>
              <a:rPr lang="en-US" sz="1200" dirty="0" smtClean="0"/>
              <a:t>Roles should be swapped as frequently as possible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292929"/>
              </a:solidFill>
              <a:effectLst/>
              <a:uLnTx/>
              <a:uFillTx/>
              <a:latin typeface="Gill Sans" pitchFamily="-108" charset="0"/>
              <a:ea typeface="Arial" pitchFamily="21" charset="0"/>
              <a:cs typeface="+mn-cs"/>
            </a:endParaRPr>
          </a:p>
          <a:p>
            <a:r>
              <a:rPr lang="en-US" b="1" dirty="0" smtClean="0"/>
              <a:t>Ping pong</a:t>
            </a:r>
          </a:p>
          <a:p>
            <a:pPr marL="236538" indent="-236538"/>
            <a:r>
              <a:rPr lang="en-US" sz="1200" dirty="0" smtClean="0"/>
              <a:t>'A' writes a test, 'B' makes it green.</a:t>
            </a:r>
          </a:p>
          <a:p>
            <a:pPr marL="236538" indent="-236538"/>
            <a:r>
              <a:rPr lang="en-US" sz="1200" dirty="0" smtClean="0"/>
              <a:t>Next 'B' writes the test, 'A' makes it green</a:t>
            </a:r>
          </a:p>
          <a:p>
            <a:pPr marL="236538" indent="-236538"/>
            <a:r>
              <a:rPr lang="en-US" sz="1200" dirty="0" smtClean="0"/>
              <a:t>A mix of Pairing and Test Driven Development (TDD)</a:t>
            </a:r>
          </a:p>
          <a:p>
            <a:endParaRPr lang="en-US" dirty="0" smtClean="0"/>
          </a:p>
          <a:p>
            <a:r>
              <a:rPr lang="en-US" sz="1200" b="1" dirty="0" smtClean="0"/>
              <a:t>Ball and board</a:t>
            </a:r>
          </a:p>
          <a:p>
            <a:pPr marL="236538" indent="-236538"/>
            <a:r>
              <a:rPr lang="en-US" sz="2400" dirty="0" smtClean="0"/>
              <a:t>Advanced pairing technique</a:t>
            </a:r>
          </a:p>
          <a:p>
            <a:pPr marL="236538" indent="-236538"/>
            <a:r>
              <a:rPr lang="en-US" sz="2400" dirty="0" smtClean="0"/>
              <a:t>One person controls the mouse (The Ball)</a:t>
            </a:r>
          </a:p>
          <a:p>
            <a:pPr marL="236538" indent="-236538"/>
            <a:r>
              <a:rPr lang="en-US" sz="2400" dirty="0" smtClean="0"/>
              <a:t>The other person controls the keyboard (The Board)</a:t>
            </a:r>
          </a:p>
          <a:p>
            <a:pPr marL="236538" indent="-236538"/>
            <a:r>
              <a:rPr lang="en-US" sz="2400" dirty="0" smtClean="0"/>
              <a:t>Useful for forcing yourself to learn keyboard shortcuts</a:t>
            </a:r>
          </a:p>
          <a:p>
            <a:pPr marL="693738" lvl="1" indent="-236538"/>
            <a:r>
              <a:rPr lang="en-US" sz="2400" dirty="0" smtClean="0"/>
              <a:t>You either learn them, or have to ask the Ball to do things for you</a:t>
            </a:r>
          </a:p>
          <a:p>
            <a:endParaRPr lang="en-US" sz="1200" dirty="0" smtClean="0"/>
          </a:p>
        </p:txBody>
      </p:sp>
    </p:spTree>
    <p:extLst>
      <p:ext uri="{BB962C8B-B14F-4D97-AF65-F5344CB8AC3E}">
        <p14:creationId xmlns:p14="http://schemas.microsoft.com/office/powerpoint/2010/main" val="3374337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4-5</a:t>
            </a:r>
          </a:p>
          <a:p>
            <a:r>
              <a:rPr lang="en-US" baseline="0" dirty="0" smtClean="0"/>
              <a:t>Based on </a:t>
            </a:r>
            <a:r>
              <a:rPr lang="en-US" baseline="0" dirty="0" err="1" smtClean="0"/>
              <a:t>Alexandre</a:t>
            </a:r>
            <a:r>
              <a:rPr lang="en-US" baseline="0" dirty="0" smtClean="0"/>
              <a:t> </a:t>
            </a:r>
            <a:r>
              <a:rPr lang="en-US" baseline="0" dirty="0" err="1" smtClean="0"/>
              <a:t>Boutin’s</a:t>
            </a:r>
            <a:r>
              <a:rPr lang="en-US" baseline="0" dirty="0" smtClean="0"/>
              <a:t> “Behavior </a:t>
            </a:r>
            <a:r>
              <a:rPr lang="en-US" baseline="0" smtClean="0"/>
              <a:t>Driven Metrics”</a:t>
            </a:r>
            <a:endParaRPr lang="en-US" baseline="0" dirty="0" smtClean="0"/>
          </a:p>
          <a:p>
            <a:r>
              <a:rPr lang="en-US" baseline="0" dirty="0" smtClean="0"/>
              <a:t>Come up with:</a:t>
            </a:r>
          </a:p>
          <a:p>
            <a:pPr marL="171450" indent="-171450">
              <a:buFontTx/>
              <a:buChar char="-"/>
            </a:pPr>
            <a:r>
              <a:rPr lang="en-US" baseline="0" dirty="0" smtClean="0"/>
              <a:t>Name of metric</a:t>
            </a:r>
          </a:p>
          <a:p>
            <a:pPr marL="171450" indent="-171450">
              <a:buFontTx/>
              <a:buChar char="-"/>
            </a:pPr>
            <a:r>
              <a:rPr lang="en-US" baseline="0" dirty="0" smtClean="0"/>
              <a:t>Description of its purpose</a:t>
            </a:r>
          </a:p>
          <a:p>
            <a:pPr marL="171450" indent="-171450">
              <a:buFontTx/>
              <a:buChar char="-"/>
            </a:pPr>
            <a:r>
              <a:rPr lang="en-US" baseline="0" dirty="0" smtClean="0"/>
              <a:t>Positive behaviors that it encourages</a:t>
            </a:r>
          </a:p>
          <a:p>
            <a:pPr marL="171450" indent="-171450">
              <a:buFontTx/>
              <a:buChar char="-"/>
            </a:pPr>
            <a:r>
              <a:rPr lang="en-US" baseline="0" dirty="0" smtClean="0"/>
              <a:t>Negative behaviors</a:t>
            </a:r>
          </a:p>
          <a:p>
            <a:pPr marL="171450" indent="-171450">
              <a:buFontTx/>
              <a:buChar char="-"/>
            </a:pPr>
            <a:r>
              <a:rPr lang="en-US" baseline="0" dirty="0" smtClean="0"/>
              <a:t>Ways it can be gamed</a:t>
            </a:r>
          </a:p>
          <a:p>
            <a:pPr marL="171450" indent="-171450">
              <a:buFontTx/>
              <a:buChar char="-"/>
            </a:pPr>
            <a:endParaRPr lang="en-US" baseline="0" dirty="0" smtClean="0"/>
          </a:p>
          <a:p>
            <a:pPr marL="171450" indent="-171450">
              <a:buFontTx/>
              <a:buChar char="-"/>
            </a:pPr>
            <a:endParaRPr lang="en-US" baseline="0" dirty="0" smtClean="0"/>
          </a:p>
          <a:p>
            <a:pPr marL="0" indent="0">
              <a:buFontTx/>
              <a:buNone/>
            </a:pPr>
            <a:r>
              <a:rPr lang="en-US" baseline="0" dirty="0" smtClean="0"/>
              <a:t>Gaming</a:t>
            </a:r>
          </a:p>
          <a:p>
            <a:pPr marL="0" indent="0">
              <a:buFontTx/>
              <a:buNone/>
            </a:pPr>
            <a:r>
              <a:rPr lang="en-US" baseline="0" dirty="0" smtClean="0"/>
              <a:t>While having too many process improvement charts can reduce their impact, a bigger problem occurs when the team has too much interest in a chart, that is, in improving a number on a chart. They often start gaming the process. Gaming occurs when people try to improve a number at the expense of overall progress.</a:t>
            </a:r>
          </a:p>
          <a:p>
            <a:pPr marL="0" indent="0">
              <a:buFontTx/>
              <a:buNone/>
            </a:pPr>
            <a:endParaRPr lang="en-US" baseline="0" dirty="0" smtClean="0"/>
          </a:p>
          <a:p>
            <a:pPr marL="0" indent="0">
              <a:buFontTx/>
              <a:buNone/>
            </a:pPr>
            <a:r>
              <a:rPr lang="en-US" baseline="0" dirty="0" smtClean="0"/>
              <a:t>For example, if programmers focus on too much on improving the number of tests in the system, they might be reluctant to remove out-of-date tests, making maintenance more difficult, or they might add unnecessary or redundant tests. They may not even realize they're doing so.</a:t>
            </a:r>
          </a:p>
        </p:txBody>
      </p:sp>
      <p:sp>
        <p:nvSpPr>
          <p:cNvPr id="4" name="Slide Number Placeholder 3"/>
          <p:cNvSpPr>
            <a:spLocks noGrp="1"/>
          </p:cNvSpPr>
          <p:nvPr>
            <p:ph type="sldNum" sz="quarter" idx="10"/>
          </p:nvPr>
        </p:nvSpPr>
        <p:spPr/>
        <p:txBody>
          <a:bodyPr/>
          <a:lstStyle/>
          <a:p>
            <a:fld id="{871133F3-77F4-D646-89DF-60AFD5E8DFDC}" type="slidenum">
              <a:rPr lang="en-US" smtClean="0"/>
              <a:t>43</a:t>
            </a:fld>
            <a:endParaRPr lang="en-US"/>
          </a:p>
        </p:txBody>
      </p:sp>
    </p:spTree>
    <p:extLst>
      <p:ext uri="{BB962C8B-B14F-4D97-AF65-F5344CB8AC3E}">
        <p14:creationId xmlns:p14="http://schemas.microsoft.com/office/powerpoint/2010/main" val="1706085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596B4F-4846-F841-90AF-0CAC85277CFC}" type="slidenum">
              <a:rPr lang="en-AU"/>
              <a:pPr eaLnBrk="1" hangingPunct="1"/>
              <a:t>45</a:t>
            </a:fld>
            <a:endParaRPr lang="en-AU"/>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r>
              <a:rPr lang="en-US" dirty="0" smtClean="0">
                <a:solidFill>
                  <a:srgbClr val="000000"/>
                </a:solidFill>
                <a:latin typeface="Calibri" charset="0"/>
                <a:cs typeface="Calibri" charset="0"/>
                <a:sym typeface="Calibri" charset="0"/>
              </a:rPr>
              <a:t>Estimated time:</a:t>
            </a:r>
            <a:r>
              <a:rPr lang="en-US" baseline="0" dirty="0" smtClean="0">
                <a:solidFill>
                  <a:srgbClr val="000000"/>
                </a:solidFill>
                <a:latin typeface="Calibri" charset="0"/>
                <a:cs typeface="Calibri" charset="0"/>
                <a:sym typeface="Calibri" charset="0"/>
              </a:rPr>
              <a:t> 15 minutes</a:t>
            </a: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Find out from the participants how</a:t>
            </a:r>
            <a:r>
              <a:rPr lang="en-US" baseline="0" dirty="0" smtClean="0">
                <a:solidFill>
                  <a:srgbClr val="000000"/>
                </a:solidFill>
                <a:latin typeface="Calibri" charset="0"/>
                <a:cs typeface="Calibri" charset="0"/>
                <a:sym typeface="Calibri" charset="0"/>
              </a:rPr>
              <a:t> they report on testing activity currently</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Think about / discuss how current reporting approaches fit into Agile</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Brainstorm types of reporting approaches that would be useful (e.g., come up with a lighter-weight way of sharing info in that 600-line excel spreadsheet)</a:t>
            </a:r>
          </a:p>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it mean to be done with a story?</a:t>
            </a:r>
          </a:p>
          <a:p>
            <a:r>
              <a:rPr lang="en-US" dirty="0" smtClean="0"/>
              <a:t>With an</a:t>
            </a:r>
            <a:r>
              <a:rPr lang="en-US" baseline="0" dirty="0" smtClean="0"/>
              <a:t> iteration?</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52</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53</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54</a:t>
            </a:fld>
            <a:endParaRPr lang="en-US"/>
          </a:p>
        </p:txBody>
      </p:sp>
    </p:spTree>
    <p:extLst>
      <p:ext uri="{BB962C8B-B14F-4D97-AF65-F5344CB8AC3E}">
        <p14:creationId xmlns:p14="http://schemas.microsoft.com/office/powerpoint/2010/main" val="82440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Starts with a team member committing source code to the repository</a:t>
            </a:r>
          </a:p>
          <a:p>
            <a:r>
              <a:rPr lang="en-US" dirty="0" smtClean="0"/>
              <a:t>Required features:</a:t>
            </a:r>
          </a:p>
          <a:p>
            <a:pPr lvl="1"/>
            <a:r>
              <a:rPr lang="en-US" dirty="0" smtClean="0"/>
              <a:t>CI server </a:t>
            </a:r>
          </a:p>
          <a:p>
            <a:pPr lvl="1"/>
            <a:r>
              <a:rPr lang="en-US" dirty="0" smtClean="0"/>
              <a:t>Version control system that is accessible from CI server</a:t>
            </a:r>
          </a:p>
          <a:p>
            <a:pPr lvl="1"/>
            <a:r>
              <a:rPr lang="en-US" dirty="0" smtClean="0"/>
              <a:t>Automated build script that includes tests</a:t>
            </a:r>
          </a:p>
          <a:p>
            <a:pPr lvl="1"/>
            <a:r>
              <a:rPr lang="en-US" dirty="0" smtClean="0"/>
              <a:t>Build monitor</a:t>
            </a:r>
          </a:p>
          <a:p>
            <a:pPr lvl="1"/>
            <a:r>
              <a:rPr lang="en-US" dirty="0" smtClean="0"/>
              <a:t>Agreement of the team</a:t>
            </a:r>
            <a:endParaRPr lang="en-US" b="1"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59</a:t>
            </a:fld>
            <a:endParaRPr lang="en-US"/>
          </a:p>
        </p:txBody>
      </p:sp>
    </p:spTree>
    <p:extLst>
      <p:ext uri="{BB962C8B-B14F-4D97-AF65-F5344CB8AC3E}">
        <p14:creationId xmlns:p14="http://schemas.microsoft.com/office/powerpoint/2010/main" val="2319049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If all of these steps execute without error or human intervention and every test passes, then we have a successful build</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61</a:t>
            </a:fld>
            <a:endParaRPr lang="en-US"/>
          </a:p>
        </p:txBody>
      </p:sp>
    </p:spTree>
    <p:extLst>
      <p:ext uri="{BB962C8B-B14F-4D97-AF65-F5344CB8AC3E}">
        <p14:creationId xmlns:p14="http://schemas.microsoft.com/office/powerpoint/2010/main" val="3938903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metrics: test coverage, </a:t>
            </a:r>
            <a:r>
              <a:rPr lang="en-US" smtClean="0"/>
              <a:t>code complexity</a:t>
            </a:r>
            <a:endParaRPr lang="en-US"/>
          </a:p>
        </p:txBody>
      </p:sp>
      <p:sp>
        <p:nvSpPr>
          <p:cNvPr id="4" name="Slide Number Placeholder 3"/>
          <p:cNvSpPr>
            <a:spLocks noGrp="1"/>
          </p:cNvSpPr>
          <p:nvPr>
            <p:ph type="sldNum" sz="quarter" idx="10"/>
          </p:nvPr>
        </p:nvSpPr>
        <p:spPr/>
        <p:txBody>
          <a:bodyPr/>
          <a:lstStyle/>
          <a:p>
            <a:fld id="{C91E950B-F458-354F-BE3A-215FB82C404C}" type="slidenum">
              <a:rPr lang="en-US" smtClean="0"/>
              <a:pPr/>
              <a:t>62</a:t>
            </a:fld>
            <a:endParaRPr lang="en-US"/>
          </a:p>
        </p:txBody>
      </p:sp>
    </p:spTree>
    <p:extLst>
      <p:ext uri="{BB962C8B-B14F-4D97-AF65-F5344CB8AC3E}">
        <p14:creationId xmlns:p14="http://schemas.microsoft.com/office/powerpoint/2010/main" val="3763038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Lucida Grande" charset="0"/>
                <a:ea typeface="ＭＳ Ｐゴシック" charset="0"/>
                <a:cs typeface="Lucida Grande" charset="0"/>
                <a:sym typeface="Lucida Grande" charset="0"/>
              </a:rPr>
              <a:t>How long would it take your organization to deploy a change that involves just one single line of code. – Mary and Tom </a:t>
            </a:r>
            <a:r>
              <a:rPr lang="en-US" dirty="0" err="1" smtClean="0">
                <a:solidFill>
                  <a:schemeClr val="tx1"/>
                </a:solidFill>
                <a:latin typeface="Lucida Grande" charset="0"/>
                <a:ea typeface="ＭＳ Ｐゴシック" charset="0"/>
                <a:cs typeface="Lucida Grande" charset="0"/>
                <a:sym typeface="Lucida Grande" charset="0"/>
              </a:rPr>
              <a:t>Poppendieck</a:t>
            </a:r>
            <a:endParaRPr lang="en-US" dirty="0" smtClean="0">
              <a:solidFill>
                <a:schemeClr val="tx1"/>
              </a:solidFill>
              <a:latin typeface="Lucida Grande" charset="0"/>
              <a:ea typeface="ＭＳ Ｐゴシック" charset="0"/>
              <a:cs typeface="Lucida Grande" charset="0"/>
              <a:sym typeface="Lucida Grande" charset="0"/>
            </a:endParaRPr>
          </a:p>
          <a:p>
            <a:endParaRPr lang="en-US" dirty="0" smtClean="0">
              <a:solidFill>
                <a:schemeClr val="tx1"/>
              </a:solidFill>
              <a:latin typeface="Lucida Grande" charset="0"/>
              <a:ea typeface="ＭＳ Ｐゴシック" charset="0"/>
              <a:cs typeface="Lucida Grande" charset="0"/>
              <a:sym typeface="Lucida Grande" charset="0"/>
            </a:endParaRPr>
          </a:p>
          <a:p>
            <a:r>
              <a:rPr lang="en-US" dirty="0" smtClean="0">
                <a:solidFill>
                  <a:schemeClr val="tx1"/>
                </a:solidFill>
                <a:latin typeface="Lucida Grande" charset="0"/>
                <a:ea typeface="ＭＳ Ｐゴシック" charset="0"/>
                <a:cs typeface="Lucida Grande" charset="0"/>
                <a:sym typeface="Lucida Grande" charset="0"/>
              </a:rPr>
              <a:t>Do you do this on a repeatable, reliable basis?</a:t>
            </a:r>
          </a:p>
          <a:p>
            <a:endParaRPr lang="en-US" dirty="0" smtClean="0"/>
          </a:p>
          <a:p>
            <a:r>
              <a:rPr lang="en-US" b="1" dirty="0" smtClean="0"/>
              <a:t>Ideal</a:t>
            </a:r>
          </a:p>
          <a:p>
            <a:r>
              <a:rPr lang="en-US" dirty="0" smtClean="0"/>
              <a:t>Software always production-ready</a:t>
            </a:r>
          </a:p>
          <a:p>
            <a:r>
              <a:rPr lang="en-US" dirty="0" smtClean="0"/>
              <a:t>Reliable deployments</a:t>
            </a:r>
          </a:p>
          <a:p>
            <a:r>
              <a:rPr lang="en-US" dirty="0" smtClean="0"/>
              <a:t>Everyone can self-service deployments</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solidFill>
                  <a:schemeClr val="tx1"/>
                </a:solidFill>
                <a:ea typeface="ＭＳ Ｐゴシック" charset="0"/>
                <a:cs typeface="Gill Sans" charset="0"/>
              </a:rPr>
              <a:t>Business</a:t>
            </a:r>
            <a:r>
              <a:rPr lang="en-US" baseline="0" dirty="0" smtClean="0">
                <a:solidFill>
                  <a:schemeClr val="tx1"/>
                </a:solidFill>
                <a:ea typeface="ＭＳ Ｐゴシック" charset="0"/>
                <a:cs typeface="Gill Sans" charset="0"/>
              </a:rPr>
              <a:t> drives releases: </a:t>
            </a:r>
            <a:r>
              <a:rPr lang="en-US" dirty="0" smtClean="0">
                <a:solidFill>
                  <a:schemeClr val="tx1"/>
                </a:solidFill>
                <a:ea typeface="ＭＳ Ｐゴシック" charset="0"/>
                <a:cs typeface="Gill Sans" charset="0"/>
              </a:rPr>
              <a:t>Releases tied to business needs, not operational constraints</a:t>
            </a:r>
          </a:p>
          <a:p>
            <a:endParaRPr lang="en-US" dirty="0" smtClean="0"/>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Principles</a:t>
            </a:r>
          </a:p>
          <a:p>
            <a:pPr marL="171450" indent="-171450">
              <a:buFont typeface="Arial"/>
              <a:buChar char="•"/>
            </a:pPr>
            <a:r>
              <a:rPr lang="en-US" sz="1200" dirty="0" smtClean="0"/>
              <a:t>Create a repeatable process for releasing software</a:t>
            </a:r>
          </a:p>
          <a:p>
            <a:pPr marL="171450" indent="-171450">
              <a:buFont typeface="Arial"/>
              <a:buChar char="•"/>
            </a:pPr>
            <a:r>
              <a:rPr lang="en-US" sz="1200" dirty="0" smtClean="0"/>
              <a:t>Automate almost everything</a:t>
            </a:r>
          </a:p>
          <a:p>
            <a:pPr marL="171450" indent="-171450">
              <a:buFont typeface="Arial"/>
              <a:buChar char="•"/>
            </a:pPr>
            <a:r>
              <a:rPr lang="en-US" sz="1200" dirty="0" smtClean="0"/>
              <a:t>Keep everything in version control</a:t>
            </a:r>
          </a:p>
          <a:p>
            <a:pPr marL="171450" indent="-171450">
              <a:buFont typeface="Arial"/>
              <a:buChar char="•"/>
            </a:pPr>
            <a:r>
              <a:rPr lang="en-US" sz="1200" dirty="0" smtClean="0"/>
              <a:t>If it hurts, do it more often, and bring the pain forward</a:t>
            </a:r>
          </a:p>
          <a:p>
            <a:pPr marL="171450" indent="-171450">
              <a:buFont typeface="Arial"/>
              <a:buChar char="•"/>
            </a:pPr>
            <a:r>
              <a:rPr lang="en-US" sz="1200" dirty="0" smtClean="0"/>
              <a:t>Build quality in (Deming)</a:t>
            </a:r>
          </a:p>
          <a:p>
            <a:pPr marL="171450" indent="-171450">
              <a:buFont typeface="Arial"/>
              <a:buChar char="•"/>
            </a:pPr>
            <a:r>
              <a:rPr lang="en-US" sz="1200" dirty="0" smtClean="0"/>
              <a:t>Done means released</a:t>
            </a:r>
          </a:p>
          <a:p>
            <a:pPr marL="171450" indent="-171450">
              <a:buFont typeface="Arial"/>
              <a:buChar char="•"/>
            </a:pPr>
            <a:r>
              <a:rPr lang="en-US" sz="1200" dirty="0" smtClean="0"/>
              <a:t>Everybody is responsible for delivery</a:t>
            </a:r>
          </a:p>
          <a:p>
            <a:pPr marL="171450" indent="-171450">
              <a:buFont typeface="Arial"/>
              <a:buChar char="•"/>
            </a:pPr>
            <a:r>
              <a:rPr lang="en-US" sz="1200" dirty="0" smtClean="0"/>
              <a:t>Continuous improvement</a:t>
            </a:r>
          </a:p>
          <a:p>
            <a:endParaRPr lang="en-US" dirty="0" smtClean="0">
              <a:solidFill>
                <a:schemeClr val="tx1"/>
              </a:solidFill>
              <a:ea typeface="ＭＳ Ｐゴシック" charset="0"/>
              <a:cs typeface="Gill Sans"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Practices</a:t>
            </a:r>
          </a:p>
          <a:p>
            <a:pPr marL="171450" indent="-171450">
              <a:buFont typeface="Arial"/>
              <a:buChar char="•"/>
            </a:pPr>
            <a:r>
              <a:rPr lang="en-US" sz="1200" dirty="0" smtClean="0"/>
              <a:t>Only build your binaries </a:t>
            </a:r>
            <a:r>
              <a:rPr lang="en-US" sz="1200" i="1" dirty="0" smtClean="0"/>
              <a:t>once</a:t>
            </a:r>
            <a:endParaRPr lang="en-US" sz="1200" dirty="0" smtClean="0"/>
          </a:p>
          <a:p>
            <a:pPr marL="171450" indent="-171450">
              <a:buFont typeface="Arial"/>
              <a:buChar char="•"/>
            </a:pPr>
            <a:r>
              <a:rPr lang="en-US" sz="1200" dirty="0" smtClean="0"/>
              <a:t>Deploy the same way to </a:t>
            </a:r>
            <a:r>
              <a:rPr lang="en-US" sz="1200" i="1" dirty="0" smtClean="0"/>
              <a:t>every environment</a:t>
            </a:r>
            <a:endParaRPr lang="en-US" sz="1200" dirty="0" smtClean="0"/>
          </a:p>
          <a:p>
            <a:pPr marL="171450" indent="-171450">
              <a:buFont typeface="Arial"/>
              <a:buChar char="•"/>
            </a:pPr>
            <a:r>
              <a:rPr lang="en-US" sz="1200" dirty="0" smtClean="0"/>
              <a:t>Smoke test your deployments</a:t>
            </a:r>
          </a:p>
          <a:p>
            <a:pPr marL="171450" indent="-171450">
              <a:buFont typeface="Arial"/>
              <a:buChar char="•"/>
            </a:pPr>
            <a:r>
              <a:rPr lang="en-US" sz="1200" dirty="0" smtClean="0"/>
              <a:t>Keep your environments similar</a:t>
            </a:r>
          </a:p>
          <a:p>
            <a:pPr marL="171450" indent="-171450">
              <a:buFont typeface="Arial"/>
              <a:buChar char="•"/>
            </a:pPr>
            <a:r>
              <a:rPr lang="en-US" sz="1200" dirty="0" smtClean="0"/>
              <a:t>If anything fails, stop the line</a:t>
            </a:r>
          </a:p>
          <a:p>
            <a:endParaRPr lang="en-US" dirty="0" smtClean="0">
              <a:solidFill>
                <a:schemeClr val="tx1"/>
              </a:solidFill>
              <a:ea typeface="ＭＳ Ｐゴシック" charset="0"/>
              <a:cs typeface="Gill Sans" charset="0"/>
            </a:endParaRPr>
          </a:p>
          <a:p>
            <a:endParaRPr lang="en-US" dirty="0" smtClean="0">
              <a:solidFill>
                <a:schemeClr val="tx1"/>
              </a:solidFill>
              <a:ea typeface="ＭＳ Ｐゴシック" charset="0"/>
              <a:cs typeface="Gill Sans" charset="0"/>
            </a:endParaRPr>
          </a:p>
          <a:p>
            <a:endParaRPr lang="en-US" dirty="0" smtClean="0"/>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Stages and environments</a:t>
            </a:r>
          </a:p>
          <a:p>
            <a:pPr marL="171450" indent="-171450">
              <a:buFont typeface="Arial"/>
              <a:buChar char="•"/>
            </a:pPr>
            <a:r>
              <a:rPr lang="en-US" sz="1200" dirty="0" smtClean="0"/>
              <a:t>Commit stage</a:t>
            </a:r>
          </a:p>
          <a:p>
            <a:pPr marL="171450" indent="-171450">
              <a:buFont typeface="Arial"/>
              <a:buChar char="•"/>
            </a:pPr>
            <a:r>
              <a:rPr lang="en-US" sz="1200" dirty="0" smtClean="0"/>
              <a:t>Acceptance stage</a:t>
            </a:r>
          </a:p>
          <a:p>
            <a:pPr marL="171450" indent="-171450">
              <a:buFont typeface="Arial"/>
              <a:buChar char="•"/>
            </a:pPr>
            <a:r>
              <a:rPr lang="en-US" sz="1200" dirty="0" smtClean="0"/>
              <a:t>Manual stages</a:t>
            </a:r>
          </a:p>
          <a:p>
            <a:pPr marL="171450" indent="-171450">
              <a:buFont typeface="Arial"/>
              <a:buChar char="•"/>
            </a:pPr>
            <a:r>
              <a:rPr lang="en-US" sz="1200" dirty="0" smtClean="0"/>
              <a:t>Deployment stages</a:t>
            </a:r>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sz="1000" i="0" dirty="0" smtClean="0">
                <a:solidFill>
                  <a:srgbClr val="606060"/>
                </a:solidFill>
              </a:rPr>
              <a:t>See “redesign</a:t>
            </a:r>
            <a:r>
              <a:rPr lang="en-US" sz="1000" i="0" baseline="0" dirty="0" smtClean="0">
                <a:solidFill>
                  <a:srgbClr val="606060"/>
                </a:solidFill>
              </a:rPr>
              <a:t> your pipeline” in activities folder</a:t>
            </a:r>
          </a:p>
          <a:p>
            <a:pPr algn="l">
              <a:buNone/>
            </a:pPr>
            <a:endParaRPr lang="en-US" sz="1000" i="0" baseline="0" dirty="0" smtClean="0">
              <a:solidFill>
                <a:srgbClr val="606060"/>
              </a:solidFill>
            </a:endParaRPr>
          </a:p>
          <a:p>
            <a:pPr algn="l">
              <a:buNone/>
            </a:pPr>
            <a:r>
              <a:rPr lang="en-US" sz="1000" i="0" baseline="0" dirty="0" smtClean="0">
                <a:solidFill>
                  <a:srgbClr val="606060"/>
                </a:solidFill>
              </a:rPr>
              <a:t>==========================</a:t>
            </a:r>
          </a:p>
          <a:p>
            <a:pPr algn="l">
              <a:buNone/>
            </a:pPr>
            <a:endParaRPr lang="en-US" sz="1000" i="0" baseline="0" dirty="0" smtClean="0">
              <a:solidFill>
                <a:srgbClr val="606060"/>
              </a:solidFill>
            </a:endParaRPr>
          </a:p>
          <a:p>
            <a:pPr algn="l">
              <a:buNone/>
            </a:pPr>
            <a:r>
              <a:rPr lang="en-US" sz="1000" i="0" dirty="0" smtClean="0">
                <a:solidFill>
                  <a:srgbClr val="606060"/>
                </a:solidFill>
              </a:rPr>
              <a:t>Redesign your pipeline Exercise.</a:t>
            </a:r>
          </a:p>
          <a:p>
            <a:pPr algn="l">
              <a:buNone/>
            </a:pPr>
            <a:endParaRPr lang="en-US" sz="1000" i="0" dirty="0" smtClean="0">
              <a:solidFill>
                <a:srgbClr val="606060"/>
              </a:solidFill>
            </a:endParaRPr>
          </a:p>
          <a:p>
            <a:pPr algn="l">
              <a:buNone/>
            </a:pPr>
            <a:endParaRPr lang="en-US" sz="1000" i="0" dirty="0" smtClean="0">
              <a:solidFill>
                <a:srgbClr val="606060"/>
              </a:solidFill>
            </a:endParaRPr>
          </a:p>
          <a:p>
            <a:pPr algn="l">
              <a:buNone/>
            </a:pPr>
            <a:r>
              <a:rPr lang="en-US" sz="1000" i="0" dirty="0" smtClean="0">
                <a:solidFill>
                  <a:srgbClr val="606060"/>
                </a:solidFill>
              </a:rPr>
              <a:t>Have the participants describe the path of code from development to production.  Two parts:</a:t>
            </a:r>
          </a:p>
          <a:p>
            <a:pPr algn="l">
              <a:buNone/>
            </a:pPr>
            <a:endParaRPr lang="en-US" sz="1000" i="0" dirty="0" smtClean="0">
              <a:solidFill>
                <a:srgbClr val="606060"/>
              </a:solidFill>
            </a:endParaRPr>
          </a:p>
          <a:p>
            <a:pPr algn="l">
              <a:buNone/>
            </a:pPr>
            <a:r>
              <a:rPr lang="en-US" sz="1000" i="0" dirty="0" smtClean="0">
                <a:solidFill>
                  <a:srgbClr val="606060"/>
                </a:solidFill>
              </a:rPr>
              <a:t> What happens? - steps....</a:t>
            </a:r>
          </a:p>
          <a:p>
            <a:pPr algn="l">
              <a:buNone/>
            </a:pPr>
            <a:endParaRPr lang="en-US" sz="1000" i="0" dirty="0" smtClean="0">
              <a:solidFill>
                <a:srgbClr val="606060"/>
              </a:solidFill>
            </a:endParaRPr>
          </a:p>
          <a:p>
            <a:pPr algn="l">
              <a:buNone/>
            </a:pPr>
            <a:r>
              <a:rPr lang="en-US" sz="1000" i="0" dirty="0" smtClean="0">
                <a:solidFill>
                  <a:srgbClr val="606060"/>
                </a:solidFill>
              </a:rPr>
              <a:t> Where does it happen - environments...</a:t>
            </a:r>
          </a:p>
          <a:p>
            <a:pPr algn="l">
              <a:buNone/>
            </a:pPr>
            <a:endParaRPr lang="en-US" sz="1000" i="0" dirty="0" smtClean="0">
              <a:solidFill>
                <a:srgbClr val="606060"/>
              </a:solidFill>
            </a:endParaRPr>
          </a:p>
          <a:p>
            <a:pPr algn="l">
              <a:buNone/>
            </a:pPr>
            <a:endParaRPr lang="en-US" sz="1000" i="0" dirty="0" smtClean="0">
              <a:solidFill>
                <a:srgbClr val="606060"/>
              </a:solidFill>
            </a:endParaRPr>
          </a:p>
          <a:p>
            <a:pPr algn="l">
              <a:buNone/>
            </a:pPr>
            <a:r>
              <a:rPr lang="en-US" sz="1000" i="0" dirty="0" smtClean="0">
                <a:solidFill>
                  <a:srgbClr val="606060"/>
                </a:solidFill>
              </a:rPr>
              <a:t>Draw the "current" state out on the whiteboard (or on flipchart / paper ) if multiple teams</a:t>
            </a:r>
          </a:p>
          <a:p>
            <a:pPr algn="l">
              <a:buNone/>
            </a:pPr>
            <a:endParaRPr lang="en-US" sz="1000" i="0" dirty="0" smtClean="0">
              <a:solidFill>
                <a:srgbClr val="606060"/>
              </a:solidFill>
            </a:endParaRPr>
          </a:p>
          <a:p>
            <a:pPr algn="l">
              <a:buNone/>
            </a:pPr>
            <a:r>
              <a:rPr lang="en-US" sz="1000" i="0" dirty="0" smtClean="0">
                <a:solidFill>
                  <a:srgbClr val="606060"/>
                </a:solidFill>
              </a:rPr>
              <a:t>Ask participants to think of what changes they might make to optimize their pipelines for more frequent feedback</a:t>
            </a:r>
          </a:p>
        </p:txBody>
      </p:sp>
    </p:spTree>
    <p:extLst>
      <p:ext uri="{BB962C8B-B14F-4D97-AF65-F5344CB8AC3E}">
        <p14:creationId xmlns:p14="http://schemas.microsoft.com/office/powerpoint/2010/main" val="10235441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Continuous </a:t>
            </a:r>
            <a:r>
              <a:rPr lang="en-US" sz="1200" b="1" i="1" kern="0" dirty="0" smtClean="0">
                <a:solidFill>
                  <a:schemeClr val="tx1"/>
                </a:solidFill>
                <a:latin typeface="Gill Sans" pitchFamily="-108" charset="0"/>
                <a:ea typeface="ＭＳ Ｐゴシック" pitchFamily="-108" charset="-128"/>
                <a:cs typeface="+mn-cs"/>
              </a:rPr>
              <a:t>deployment</a:t>
            </a:r>
          </a:p>
          <a:p>
            <a:r>
              <a:rPr lang="en-US" sz="1200" dirty="0" smtClean="0"/>
              <a:t>Deploying every good build to production</a:t>
            </a:r>
          </a:p>
          <a:p>
            <a:r>
              <a:rPr lang="en-US" sz="1200" dirty="0" smtClean="0"/>
              <a:t>Automation must exist end-to-end</a:t>
            </a:r>
          </a:p>
          <a:p>
            <a:r>
              <a:rPr lang="en-US" sz="1200" dirty="0" smtClean="0"/>
              <a:t>Reduces the risk of each individual deployment</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err="1" smtClean="0"/>
              <a:t>flickr</a:t>
            </a:r>
            <a:r>
              <a:rPr lang="en-US" dirty="0" smtClean="0"/>
              <a:t> example </a:t>
            </a:r>
            <a:r>
              <a:rPr lang="en-US" sz="1200" u="sng" kern="1200" dirty="0" smtClean="0">
                <a:solidFill>
                  <a:schemeClr val="tx1"/>
                </a:solidFill>
                <a:latin typeface="Gill Sans" pitchFamily="-108" charset="0"/>
                <a:ea typeface="ＭＳ Ｐゴシック" pitchFamily="-65" charset="-128"/>
                <a:cs typeface="Arial" charset="0"/>
              </a:rPr>
              <a:t>http://</a:t>
            </a:r>
            <a:r>
              <a:rPr lang="en-US" sz="1200" u="sng" kern="1200" dirty="0" err="1" smtClean="0">
                <a:solidFill>
                  <a:schemeClr val="tx1"/>
                </a:solidFill>
                <a:latin typeface="Gill Sans" pitchFamily="-108" charset="0"/>
                <a:ea typeface="ＭＳ Ｐゴシック" pitchFamily="-65" charset="-128"/>
                <a:cs typeface="Arial" charset="0"/>
              </a:rPr>
              <a:t>code.flickr.com</a:t>
            </a:r>
            <a:r>
              <a:rPr lang="en-US" sz="1200" u="sng" kern="1200" smtClean="0">
                <a:solidFill>
                  <a:schemeClr val="tx1"/>
                </a:solidFill>
                <a:latin typeface="Gill Sans" pitchFamily="-108" charset="0"/>
                <a:ea typeface="ＭＳ Ｐゴシック" pitchFamily="-65" charset="-128"/>
                <a:cs typeface="Arial" charset="0"/>
              </a:rPr>
              <a:t>/</a:t>
            </a:r>
            <a:endParaRPr lang="en-US" smtClean="0"/>
          </a:p>
        </p:txBody>
      </p:sp>
    </p:spTree>
    <p:extLst>
      <p:ext uri="{BB962C8B-B14F-4D97-AF65-F5344CB8AC3E}">
        <p14:creationId xmlns:p14="http://schemas.microsoft.com/office/powerpoint/2010/main" val="3072956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69</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70</a:t>
            </a:fld>
            <a:endParaRPr lang="en-US"/>
          </a:p>
        </p:txBody>
      </p:sp>
    </p:spTree>
    <p:extLst>
      <p:ext uri="{BB962C8B-B14F-4D97-AF65-F5344CB8AC3E}">
        <p14:creationId xmlns:p14="http://schemas.microsoft.com/office/powerpoint/2010/main" val="30901589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71</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AKA Story tests, customer tests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72</a:t>
            </a:fld>
            <a:endParaRPr lang="en-US"/>
          </a:p>
        </p:txBody>
      </p:sp>
    </p:spTree>
    <p:extLst>
      <p:ext uri="{BB962C8B-B14F-4D97-AF65-F5344CB8AC3E}">
        <p14:creationId xmlns:p14="http://schemas.microsoft.com/office/powerpoint/2010/main" val="200633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There</a:t>
            </a:r>
            <a:r>
              <a:rPr lang="en-US" baseline="0" dirty="0" smtClean="0"/>
              <a:t> is planning – Inception</a:t>
            </a:r>
          </a:p>
          <a:p>
            <a:pPr lvl="1">
              <a:buFont typeface="Arial" pitchFamily="34" charset="0"/>
              <a:buChar char="•"/>
            </a:pPr>
            <a:r>
              <a:rPr lang="en-US" baseline="0" dirty="0" smtClean="0"/>
              <a:t>2 – 4 weeks for a 4 – 6 month project</a:t>
            </a:r>
          </a:p>
          <a:p>
            <a:pPr lvl="1">
              <a:buFont typeface="Arial" pitchFamily="34" charset="0"/>
              <a:buChar char="•"/>
            </a:pPr>
            <a:r>
              <a:rPr lang="en-US" baseline="0" dirty="0" smtClean="0"/>
              <a:t>Flows, scenarios, stories</a:t>
            </a:r>
          </a:p>
          <a:p>
            <a:pPr>
              <a:buFont typeface="Arial" pitchFamily="34" charset="0"/>
              <a:buChar char="•"/>
            </a:pPr>
            <a:r>
              <a:rPr lang="en-US" baseline="0" dirty="0" smtClean="0"/>
              <a:t>We need to prepare for Development – Initiation</a:t>
            </a:r>
          </a:p>
          <a:p>
            <a:pPr lvl="1">
              <a:buFont typeface="Arial" pitchFamily="34" charset="0"/>
              <a:buChar char="•"/>
            </a:pPr>
            <a:r>
              <a:rPr lang="en-US" baseline="0" dirty="0" smtClean="0"/>
              <a:t>Environment(s) set up</a:t>
            </a:r>
          </a:p>
          <a:p>
            <a:pPr lvl="1">
              <a:buFont typeface="Arial" pitchFamily="34" charset="0"/>
              <a:buChar char="•"/>
            </a:pPr>
            <a:r>
              <a:rPr lang="en-US" baseline="0" dirty="0" smtClean="0"/>
              <a:t>Narrative writing</a:t>
            </a:r>
          </a:p>
          <a:p>
            <a:pPr lvl="1">
              <a:buFont typeface="Arial" pitchFamily="34" charset="0"/>
              <a:buChar char="•"/>
            </a:pPr>
            <a:r>
              <a:rPr lang="en-US" baseline="0" dirty="0" smtClean="0"/>
              <a:t>Team processes</a:t>
            </a:r>
          </a:p>
          <a:p>
            <a:pPr>
              <a:buFont typeface="Arial" pitchFamily="34" charset="0"/>
              <a:buChar char="•"/>
            </a:pPr>
            <a:r>
              <a:rPr lang="en-US" baseline="0" dirty="0" smtClean="0"/>
              <a:t>Develop &amp; Deploy </a:t>
            </a:r>
          </a:p>
          <a:p>
            <a:pPr lvl="1">
              <a:buFont typeface="Arial" pitchFamily="34" charset="0"/>
              <a:buChar char="•"/>
            </a:pPr>
            <a:r>
              <a:rPr lang="en-US" baseline="0" dirty="0" smtClean="0"/>
              <a:t>Release working software</a:t>
            </a:r>
          </a:p>
          <a:p>
            <a:pPr lvl="1">
              <a:buFont typeface="Arial" pitchFamily="34" charset="0"/>
              <a:buChar char="•"/>
            </a:pPr>
            <a:r>
              <a:rPr lang="en-US" baseline="0" dirty="0" smtClean="0"/>
              <a:t>About 12 weeks of work</a:t>
            </a:r>
          </a:p>
          <a:p>
            <a:pPr lvl="0">
              <a:buFont typeface="Arial" pitchFamily="34" charset="0"/>
              <a:buChar char="•"/>
            </a:pPr>
            <a:r>
              <a:rPr lang="en-US" baseline="0" dirty="0" smtClean="0"/>
              <a:t>Common question??  How do I know how big the project is to determine how much time for Inception?  </a:t>
            </a:r>
          </a:p>
          <a:p>
            <a:pPr lvl="1">
              <a:buFont typeface="Arial" pitchFamily="34" charset="0"/>
              <a:buChar char="•"/>
            </a:pPr>
            <a:r>
              <a:rPr lang="en-US" baseline="0" dirty="0" smtClean="0"/>
              <a:t>There has been a ‘Conceptualizing’ phase hopefully.  </a:t>
            </a:r>
          </a:p>
          <a:p>
            <a:pPr lvl="1">
              <a:buFont typeface="Arial" pitchFamily="34" charset="0"/>
              <a:buChar char="•"/>
            </a:pPr>
            <a:r>
              <a:rPr lang="en-US" baseline="0" dirty="0" smtClean="0"/>
              <a:t>Experience.  Relative sizing to other projects you’ve done.  </a:t>
            </a:r>
          </a:p>
        </p:txBody>
      </p:sp>
      <p:sp>
        <p:nvSpPr>
          <p:cNvPr id="4" name="Slide Number Placeholder 3"/>
          <p:cNvSpPr>
            <a:spLocks noGrp="1"/>
          </p:cNvSpPr>
          <p:nvPr>
            <p:ph type="sldNum" sz="quarter" idx="10"/>
          </p:nvPr>
        </p:nvSpPr>
        <p:spPr/>
        <p:txBody>
          <a:bodyPr/>
          <a:lstStyle/>
          <a:p>
            <a:fld id="{5DAA5BAC-51FB-844E-AD6B-CB25B17312AE}" type="slidenum">
              <a:rPr lang="en-US" smtClean="0"/>
              <a:pPr/>
              <a:t>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Broad</a:t>
            </a:r>
            <a:r>
              <a:rPr lang="en-US" baseline="0" dirty="0" smtClean="0"/>
              <a:t> Definition:  Tests that verify the behavior of a small part of the overall system.</a:t>
            </a:r>
          </a:p>
          <a:p>
            <a:endParaRPr lang="en-US" baseline="0" dirty="0" smtClean="0"/>
          </a:p>
          <a:p>
            <a:r>
              <a:rPr lang="en-US" baseline="0" dirty="0" smtClean="0"/>
              <a:t>Commonly, Unit Tests map to methods within an application’s code base.  They’re typically implemented by the developers writing the application code</a:t>
            </a:r>
          </a:p>
          <a:p>
            <a:endParaRPr lang="en-US" baseline="0"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p:txBody>
      </p:sp>
      <p:sp>
        <p:nvSpPr>
          <p:cNvPr id="4" name="Slide Number Placeholder 3"/>
          <p:cNvSpPr>
            <a:spLocks noGrp="1"/>
          </p:cNvSpPr>
          <p:nvPr>
            <p:ph type="sldNum" sz="quarter" idx="10"/>
          </p:nvPr>
        </p:nvSpPr>
        <p:spPr/>
        <p:txBody>
          <a:bodyPr/>
          <a:lstStyle/>
          <a:p>
            <a:fld id="{871133F3-77F4-D646-89DF-60AFD5E8DFDC}" type="slidenum">
              <a:rPr lang="en-US" smtClean="0"/>
              <a:t>74</a:t>
            </a:fld>
            <a:endParaRPr lang="en-US"/>
          </a:p>
        </p:txBody>
      </p:sp>
    </p:spTree>
    <p:extLst>
      <p:ext uri="{BB962C8B-B14F-4D97-AF65-F5344CB8AC3E}">
        <p14:creationId xmlns:p14="http://schemas.microsoft.com/office/powerpoint/2010/main" val="4079625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75</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Use the Wisdom of Crowds approach to defining.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Diverse set of independent individuals </a:t>
            </a:r>
          </a:p>
          <a:p>
            <a:pPr>
              <a:spcBef>
                <a:spcPts val="425"/>
              </a:spcBef>
              <a:buClr>
                <a:srgbClr val="000000"/>
              </a:buClr>
              <a:buFont typeface="Arial" pitchFamily="-112" charset="0"/>
              <a:buChar char="•"/>
            </a:pP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BA, Biz, </a:t>
            </a:r>
            <a:r>
              <a:rPr lang="en-US" sz="900" dirty="0" err="1">
                <a:solidFill>
                  <a:srgbClr val="000000"/>
                </a:solidFill>
                <a:latin typeface="Arial" pitchFamily="-112" charset="0"/>
                <a:ea typeface="Arial" pitchFamily="-112" charset="0"/>
                <a:cs typeface="Arial" pitchFamily="-112" charset="0"/>
                <a:sym typeface="Arial" pitchFamily="-112" charset="0"/>
              </a:rPr>
              <a:t>Devs</a:t>
            </a:r>
            <a:r>
              <a:rPr lang="en-US" sz="900" dirty="0">
                <a:solidFill>
                  <a:srgbClr val="000000"/>
                </a:solidFill>
                <a:latin typeface="Arial" pitchFamily="-112" charset="0"/>
                <a:ea typeface="Arial" pitchFamily="-112" charset="0"/>
                <a:cs typeface="Arial" pitchFamily="-112" charset="0"/>
                <a:sym typeface="Arial" pitchFamily="-112" charset="0"/>
              </a:rPr>
              <a:t>, QA all participate in defining the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have attended the Leadership or Project Management training, you will recall the concept of Collective Wisdom, or Wisdom of the Crowds.  In short, collective wisdom demands the use of a large, diverse set of independent individuals to </a:t>
            </a: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processes.  This same approach should be considered for acceptance criteria in order to obtain the best coverage of criteria across the requirement.  Developers, analysts, architects and testers should all be able to provide useful input to generating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don’t have any background information on these topics, try </a:t>
            </a:r>
            <a:r>
              <a:rPr lang="en-US" sz="900" u="sng" dirty="0">
                <a:solidFill>
                  <a:srgbClr val="009999"/>
                </a:solidFill>
                <a:latin typeface="Arial" pitchFamily="-112" charset="0"/>
                <a:ea typeface="Arial" pitchFamily="-112" charset="0"/>
                <a:cs typeface="Arial" pitchFamily="-112" charset="0"/>
                <a:sym typeface="Arial" pitchFamily="-112" charset="0"/>
                <a:hlinkClick r:id="rId3"/>
              </a:rPr>
              <a:t>http://en.wikipedia.org/wiki/Collective_wisdom</a:t>
            </a:r>
            <a:r>
              <a:rPr lang="en-US" sz="900" dirty="0">
                <a:solidFill>
                  <a:srgbClr val="000000"/>
                </a:solidFill>
                <a:latin typeface="Arial" pitchFamily="-112" charset="0"/>
                <a:ea typeface="Arial" pitchFamily="-112" charset="0"/>
                <a:cs typeface="Arial" pitchFamily="-112" charset="0"/>
                <a:sym typeface="Arial" pitchFamily="-112" charset="0"/>
              </a:rPr>
              <a:t>  or </a:t>
            </a:r>
            <a:r>
              <a:rPr lang="en-US" sz="900" u="sng" dirty="0">
                <a:solidFill>
                  <a:srgbClr val="009999"/>
                </a:solidFill>
                <a:latin typeface="Arial" pitchFamily="-112" charset="0"/>
                <a:ea typeface="Arial" pitchFamily="-112" charset="0"/>
                <a:cs typeface="Arial" pitchFamily="-112" charset="0"/>
                <a:sym typeface="Arial" pitchFamily="-112" charset="0"/>
              </a:rPr>
              <a:t>http://</a:t>
            </a:r>
            <a:r>
              <a:rPr lang="en-US" sz="900" u="sng" dirty="0" err="1">
                <a:solidFill>
                  <a:srgbClr val="009999"/>
                </a:solidFill>
                <a:latin typeface="Arial" pitchFamily="-112" charset="0"/>
                <a:ea typeface="Arial" pitchFamily="-112" charset="0"/>
                <a:cs typeface="Arial" pitchFamily="-112" charset="0"/>
                <a:sym typeface="Arial" pitchFamily="-112" charset="0"/>
              </a:rPr>
              <a:t>en.wikipedia.org/wiki/The_Wisdom_of_Cro</a:t>
            </a:r>
            <a:r>
              <a:rPr lang="en-US" sz="900" u="sng" dirty="0" err="1">
                <a:solidFill>
                  <a:srgbClr val="009999"/>
                </a:solidFill>
                <a:latin typeface="Arial" pitchFamily="-112" charset="0"/>
                <a:ea typeface="Arial" pitchFamily="-112" charset="0"/>
                <a:cs typeface="Arial" pitchFamily="-112" charset="0"/>
                <a:sym typeface="Arial" pitchFamily="-112" charset="0"/>
                <a:hlinkClick r:id="rId4"/>
              </a:rPr>
              <a:t>wds</a:t>
            </a:r>
            <a:r>
              <a:rPr lang="en-US" sz="900" dirty="0">
                <a:solidFill>
                  <a:srgbClr val="000000"/>
                </a:solidFill>
                <a:latin typeface="Arial" pitchFamily="-112" charset="0"/>
                <a:ea typeface="Arial" pitchFamily="-112" charset="0"/>
                <a:cs typeface="Arial" pitchFamily="-112" charset="0"/>
                <a:sym typeface="Arial" pitchFamily="-112" charset="0"/>
                <a:hlinkClick r:id=""/>
              </a:rPr>
              <a:t> .</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hlinkClick r:id=""/>
              </a:rPr>
              <a:t>REMOVED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hlinkClick r:id="rId4"/>
              </a:rPr>
              <a:t>Derived with the customer and som</a:t>
            </a:r>
            <a:r>
              <a:rPr lang="en-US" sz="2600" dirty="0">
                <a:solidFill>
                  <a:srgbClr val="292929"/>
                </a:solidFill>
                <a:latin typeface="Arial" pitchFamily="-112" charset="0"/>
                <a:ea typeface="Arial" pitchFamily="-112" charset="0"/>
                <a:cs typeface="Arial" pitchFamily="-112" charset="0"/>
                <a:sym typeface="Arial" pitchFamily="-112" charset="0"/>
              </a:rPr>
              <a:t>eone technical to provide feasibility</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Ask the customer: What will you observe when the story is successfully complete?</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Use Wisdom of Crowds</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Most stories will generate multiple criteria</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All must be met before the story can be completed</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Consider using a template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This format is iteration level acceptance criteria vs. Inception level.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Shows positive, alternate and bad paths.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Talk through each one.</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Here we see a set of criteria for an Internet Banking story covering a range of positive, alternate and bad paths through the requirement.  As is expected, the positive paths map directly to the requirements as stated and assume everything is working as expected.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The alternate path criteria describe non-standard ways to meet the desired outcome, which although may not be considered within the narrative of the story, are still reasonable to assume as usage patterns for the system.</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Bad path criteria describe situations in which the outcome cannot be achieved, in this case how the system would behave in the case of an internal error.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Story Backlog</a:t>
            </a:r>
          </a:p>
          <a:p>
            <a:pPr lvl="1">
              <a:buFont typeface="Arial" pitchFamily="34" charset="0"/>
              <a:buChar char="•"/>
            </a:pPr>
            <a:r>
              <a:rPr lang="en-GB" dirty="0" smtClean="0"/>
              <a:t>List of stories for the entire project</a:t>
            </a:r>
          </a:p>
          <a:p>
            <a:pPr lvl="0">
              <a:buFont typeface="Arial" pitchFamily="34" charset="0"/>
              <a:buNone/>
            </a:pPr>
            <a:r>
              <a:rPr lang="en-GB" dirty="0" smtClean="0"/>
              <a:t>Prioritized sub</a:t>
            </a:r>
            <a:r>
              <a:rPr lang="en-GB" baseline="0" dirty="0" smtClean="0"/>
              <a:t> set</a:t>
            </a:r>
          </a:p>
          <a:p>
            <a:pPr lvl="1">
              <a:buFont typeface="Arial" pitchFamily="34" charset="0"/>
              <a:buChar char="•"/>
            </a:pPr>
            <a:r>
              <a:rPr lang="en-GB" baseline="0" dirty="0" smtClean="0"/>
              <a:t>Prioritized for the next Iteration</a:t>
            </a:r>
          </a:p>
          <a:p>
            <a:pPr lvl="1">
              <a:buFont typeface="Arial" pitchFamily="34" charset="0"/>
              <a:buChar char="•"/>
            </a:pPr>
            <a:r>
              <a:rPr lang="en-GB" baseline="0" dirty="0" smtClean="0"/>
              <a:t>Whole team</a:t>
            </a:r>
          </a:p>
          <a:p>
            <a:pPr lvl="1">
              <a:buFont typeface="Arial" pitchFamily="34" charset="0"/>
              <a:buChar char="•"/>
            </a:pPr>
            <a:r>
              <a:rPr lang="en-GB" baseline="0" dirty="0" smtClean="0"/>
              <a:t>IPM</a:t>
            </a:r>
          </a:p>
          <a:p>
            <a:pPr lvl="1">
              <a:buFont typeface="Arial" pitchFamily="34" charset="0"/>
              <a:buChar char="•"/>
            </a:pPr>
            <a:r>
              <a:rPr lang="en-GB" baseline="0" dirty="0" smtClean="0"/>
              <a:t>No waste</a:t>
            </a:r>
          </a:p>
          <a:p>
            <a:pPr lvl="0">
              <a:buFont typeface="Arial" pitchFamily="34" charset="0"/>
              <a:buNone/>
            </a:pPr>
            <a:r>
              <a:rPr lang="en-GB" baseline="0" dirty="0" smtClean="0"/>
              <a:t>IKO</a:t>
            </a:r>
          </a:p>
          <a:p>
            <a:pPr lvl="1">
              <a:buFont typeface="Arial" pitchFamily="34" charset="0"/>
              <a:buChar char="•"/>
            </a:pPr>
            <a:r>
              <a:rPr lang="en-GB" dirty="0" smtClean="0"/>
              <a:t>Clarify</a:t>
            </a:r>
          </a:p>
          <a:p>
            <a:pPr marL="457200" marR="0" lvl="1"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GB" dirty="0" smtClean="0"/>
              <a:t>Task</a:t>
            </a:r>
          </a:p>
          <a:p>
            <a:pPr lvl="1">
              <a:buFont typeface="Arial" pitchFamily="34" charset="0"/>
              <a:buChar char="•"/>
            </a:pPr>
            <a:r>
              <a:rPr lang="en-GB" dirty="0" smtClean="0"/>
              <a:t>Estimate</a:t>
            </a:r>
          </a:p>
          <a:p>
            <a:pPr lvl="0">
              <a:buFont typeface="Arial" pitchFamily="34" charset="0"/>
              <a:buNone/>
            </a:pPr>
            <a:r>
              <a:rPr lang="en-GB" dirty="0" smtClean="0"/>
              <a:t>Stand</a:t>
            </a:r>
            <a:r>
              <a:rPr lang="en-GB" baseline="0" dirty="0" smtClean="0"/>
              <a:t> up</a:t>
            </a:r>
          </a:p>
          <a:p>
            <a:pPr lvl="1">
              <a:buFont typeface="Arial" pitchFamily="34" charset="0"/>
              <a:buChar char="•"/>
            </a:pPr>
            <a:r>
              <a:rPr lang="en-GB" baseline="0" dirty="0" smtClean="0"/>
              <a:t>Short</a:t>
            </a:r>
          </a:p>
          <a:p>
            <a:pPr lvl="1">
              <a:buFont typeface="Arial" pitchFamily="34" charset="0"/>
              <a:buChar char="•"/>
            </a:pPr>
            <a:r>
              <a:rPr lang="en-GB" baseline="0" dirty="0" smtClean="0"/>
              <a:t>Yesterday, today, blockers</a:t>
            </a:r>
          </a:p>
          <a:p>
            <a:pPr lvl="1">
              <a:buFont typeface="Arial" pitchFamily="34" charset="0"/>
              <a:buChar char="•"/>
            </a:pPr>
            <a:r>
              <a:rPr lang="en-GB" baseline="0" dirty="0" smtClean="0"/>
              <a:t>Chickens and pigs</a:t>
            </a:r>
          </a:p>
          <a:p>
            <a:pPr lvl="0">
              <a:buFont typeface="Arial" pitchFamily="34" charset="0"/>
              <a:buNone/>
            </a:pPr>
            <a:r>
              <a:rPr lang="en-GB" baseline="0" dirty="0" smtClean="0"/>
              <a:t>Showcases</a:t>
            </a:r>
          </a:p>
          <a:p>
            <a:pPr lvl="1">
              <a:buFont typeface="Arial" pitchFamily="34" charset="0"/>
              <a:buChar char="•"/>
            </a:pPr>
            <a:r>
              <a:rPr lang="en-GB" baseline="0" dirty="0" smtClean="0"/>
              <a:t>Present working software</a:t>
            </a:r>
          </a:p>
          <a:p>
            <a:pPr lvl="1">
              <a:buFont typeface="Arial" pitchFamily="34" charset="0"/>
              <a:buChar char="•"/>
            </a:pPr>
            <a:r>
              <a:rPr lang="en-GB" baseline="0" dirty="0" smtClean="0"/>
              <a:t>Sometimes give customer a play environment too</a:t>
            </a:r>
          </a:p>
          <a:p>
            <a:pPr lvl="1">
              <a:buFont typeface="Arial" pitchFamily="34" charset="0"/>
              <a:buChar char="•"/>
            </a:pPr>
            <a:r>
              <a:rPr lang="en-GB" baseline="0" dirty="0" smtClean="0"/>
              <a:t>Customer gives feedback</a:t>
            </a:r>
          </a:p>
          <a:p>
            <a:pPr lvl="1">
              <a:buFont typeface="Arial" pitchFamily="34" charset="0"/>
              <a:buChar char="•"/>
            </a:pPr>
            <a:r>
              <a:rPr lang="en-GB" baseline="0" dirty="0" smtClean="0"/>
              <a:t>New stories?</a:t>
            </a:r>
          </a:p>
          <a:p>
            <a:pPr lvl="1">
              <a:buFont typeface="Arial" pitchFamily="34" charset="0"/>
              <a:buChar char="•"/>
            </a:pPr>
            <a:r>
              <a:rPr lang="en-GB" baseline="0" dirty="0" smtClean="0"/>
              <a:t>Re-plan?</a:t>
            </a:r>
          </a:p>
          <a:p>
            <a:pPr lvl="0">
              <a:buFont typeface="Arial" pitchFamily="34" charset="0"/>
              <a:buNone/>
            </a:pPr>
            <a:r>
              <a:rPr lang="en-GB" baseline="0" dirty="0" smtClean="0"/>
              <a:t>Retrospective</a:t>
            </a:r>
          </a:p>
          <a:p>
            <a:pPr lvl="1">
              <a:buFont typeface="Arial" pitchFamily="34" charset="0"/>
              <a:buChar char="•"/>
            </a:pPr>
            <a:r>
              <a:rPr lang="en-GB" baseline="0" dirty="0" smtClean="0"/>
              <a:t>Well, not so well</a:t>
            </a:r>
          </a:p>
          <a:p>
            <a:pPr lvl="1">
              <a:buFont typeface="Arial" pitchFamily="34" charset="0"/>
              <a:buChar char="•"/>
            </a:pPr>
            <a:r>
              <a:rPr lang="en-GB" baseline="0" dirty="0" smtClean="0"/>
              <a:t>Constant improvement</a:t>
            </a:r>
          </a:p>
          <a:p>
            <a:pPr lvl="1">
              <a:buFont typeface="Arial" pitchFamily="34" charset="0"/>
              <a:buNone/>
            </a:pP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85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86</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7DA73C5-A972-CD44-9A9F-7426EA6E557D}" type="slidenum">
              <a:rPr lang="en-AU"/>
              <a:pPr eaLnBrk="1" hangingPunct="1"/>
              <a:t>87</a:t>
            </a:fld>
            <a:endParaRPr lang="en-AU"/>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C31E982-2825-9D47-B2C2-2BE9DFA8790B}" type="slidenum">
              <a:rPr lang="en-AU"/>
              <a:pPr eaLnBrk="1" hangingPunct="1"/>
              <a:t>88</a:t>
            </a:fld>
            <a:endParaRPr lang="en-AU"/>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61C374F-D9C2-184A-826D-53F1863E99FB}" type="slidenum">
              <a:rPr lang="en-AU"/>
              <a:pPr eaLnBrk="1" hangingPunct="1"/>
              <a:t>89</a:t>
            </a:fld>
            <a:endParaRPr lang="en-AU"/>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 coach, who is effectively outside</a:t>
            </a:r>
            <a:r>
              <a:rPr lang="en-US" baseline="0" dirty="0" smtClean="0"/>
              <a:t> of it all, looking in and helping the extended team to avoid pitfalls and figure out how to reach high performance and achieve success.</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E3F86D-9259-B047-80C6-A4D45CEE3E39}" type="slidenum">
              <a:rPr lang="en-AU"/>
              <a:pPr eaLnBrk="1" hangingPunct="1"/>
              <a:t>90</a:t>
            </a:fld>
            <a:endParaRPr lang="en-AU"/>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814A65A-3B48-EC4E-A3D5-03651C8FFC58}" type="slidenum">
              <a:rPr lang="en-AU"/>
              <a:pPr eaLnBrk="1" hangingPunct="1"/>
              <a:t>91</a:t>
            </a:fld>
            <a:endParaRPr lang="en-AU"/>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022DDEF-881A-6A45-A631-48D466338E72}" type="slidenum">
              <a:rPr lang="en-AU"/>
              <a:pPr eaLnBrk="1" hangingPunct="1"/>
              <a:t>92</a:t>
            </a:fld>
            <a:endParaRPr lang="en-AU"/>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93</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94</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95</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libri" charset="0"/>
                <a:cs typeface="Calibri" charset="0"/>
                <a:sym typeface="Calibri" charset="0"/>
              </a:rPr>
              <a:t>“Good</a:t>
            </a:r>
            <a:r>
              <a:rPr lang="en-US" baseline="0" dirty="0" smtClean="0">
                <a:solidFill>
                  <a:srgbClr val="000000"/>
                </a:solidFill>
                <a:latin typeface="Calibri" charset="0"/>
                <a:cs typeface="Calibri" charset="0"/>
                <a:sym typeface="Calibri" charset="0"/>
              </a:rPr>
              <a:t>” test automation is good.  “Bad” test automation is worse than none, discuss why.</a:t>
            </a:r>
          </a:p>
          <a:p>
            <a:endParaRPr lang="en-US" dirty="0" smtClean="0"/>
          </a:p>
          <a:p>
            <a:endParaRPr lang="en-US" dirty="0" smtClean="0"/>
          </a:p>
          <a:p>
            <a:r>
              <a:rPr lang="en-US" dirty="0" smtClean="0"/>
              <a:t>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aseline="0" dirty="0" smtClean="0"/>
              <a:t>  </a:t>
            </a:r>
            <a:r>
              <a:rPr lang="en-US" dirty="0" err="1" smtClean="0"/>
              <a:t>Wikipedia</a:t>
            </a:r>
            <a:r>
              <a:rPr lang="en-US" dirty="0" smtClean="0"/>
              <a:t> says, “is the use of control systems in concert with other applications of information technology, to control industrial machinery and processes, reducing the need for human intervention” </a:t>
            </a:r>
          </a:p>
          <a:p>
            <a:endParaRPr lang="en-US" dirty="0" smtClean="0"/>
          </a:p>
          <a:p>
            <a:endParaRPr lang="en-US" dirty="0" smtClean="0"/>
          </a:p>
          <a:p>
            <a:r>
              <a:rPr lang="en-US" dirty="0" smtClean="0"/>
              <a:t>Test 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1" dirty="0" smtClean="0">
                <a:cs typeface="Arial" charset="0"/>
              </a:rPr>
              <a:t>Test automation</a:t>
            </a:r>
            <a:r>
              <a:rPr lang="en-US" dirty="0" smtClean="0"/>
              <a:t> is the use of software to control the execution of tests, the comparison of actual outcomes to predicted outcomes, the setting up of test preconditions, and other test control and test reporting functions. Commonly, test automation involves automating a manual process already in place that uses a formalized testing process.</a:t>
            </a:r>
          </a:p>
          <a:p>
            <a:endParaRPr lang="en-US" dirty="0" smtClean="0"/>
          </a:p>
          <a:p>
            <a:endParaRPr lang="en-US" dirty="0" smtClean="0"/>
          </a:p>
          <a:p>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98</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a:t>Agile development depends on a high level of test automation in order to provide fast feedback loops to the development </a:t>
            </a:r>
            <a:r>
              <a:rPr lang="en-AU" dirty="0" smtClean="0"/>
              <a:t>team</a:t>
            </a:r>
          </a:p>
          <a:p>
            <a:pPr eaLnBrk="1" hangingPunct="1"/>
            <a:r>
              <a:rPr lang="en-US" sz="1200" kern="1200" dirty="0" smtClean="0">
                <a:solidFill>
                  <a:schemeClr val="tx1"/>
                </a:solidFill>
                <a:latin typeface="+mn-lt"/>
                <a:ea typeface="+mn-ea"/>
                <a:cs typeface="+mn-cs"/>
              </a:rPr>
              <a:t>Another reason why to automate is to have repeatable testing i.e. being able to run something and do the exact same thing again 6 months down the line. </a:t>
            </a:r>
            <a:endParaRPr lang="en-AU" dirty="0"/>
          </a:p>
          <a:p>
            <a:pPr eaLnBrk="1" hangingPunct="1"/>
            <a:r>
              <a:rPr lang="en-AU" dirty="0" smtClean="0"/>
              <a:t>The </a:t>
            </a:r>
            <a:r>
              <a:rPr lang="en-AU" dirty="0"/>
              <a:t>feedback that automation provides improves the confidence that all team members have about the quality of the </a:t>
            </a:r>
            <a:r>
              <a:rPr lang="en-AU" dirty="0" smtClean="0"/>
              <a:t>software</a:t>
            </a:r>
          </a:p>
          <a:p>
            <a:pPr eaLnBrk="1" hangingPunct="1"/>
            <a:endParaRPr lang="en-AU" dirty="0" smtClean="0"/>
          </a:p>
          <a:p>
            <a:pPr marL="39688" eaLnBrk="1" hangingPunct="1">
              <a:spcBef>
                <a:spcPts val="413"/>
              </a:spcBef>
            </a:pPr>
            <a:r>
              <a:rPr lang="en-US" dirty="0" smtClean="0">
                <a:solidFill>
                  <a:srgbClr val="000000"/>
                </a:solidFill>
                <a:latin typeface="Calibri" charset="0"/>
                <a:cs typeface="Calibri" charset="0"/>
                <a:sym typeface="Calibri" charset="0"/>
              </a:rPr>
              <a:t>Once you see a green bar for your functional test suite, developer is confident about his </a:t>
            </a:r>
            <a:r>
              <a:rPr lang="en-US" dirty="0" err="1" smtClean="0">
                <a:solidFill>
                  <a:srgbClr val="000000"/>
                </a:solidFill>
                <a:latin typeface="Calibri" charset="0"/>
                <a:cs typeface="Calibri" charset="0"/>
                <a:sym typeface="Calibri" charset="0"/>
              </a:rPr>
              <a:t>checkin</a:t>
            </a: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Faster feedback is one of the pillars of agile - automation helps to achieve the same.</a:t>
            </a:r>
          </a:p>
          <a:p>
            <a:pPr marL="39688" eaLnBrk="1" hangingPunct="1">
              <a:spcBef>
                <a:spcPts val="413"/>
              </a:spcBef>
            </a:pPr>
            <a:endParaRPr lang="en-US" dirty="0" smtClean="0">
              <a:solidFill>
                <a:srgbClr val="000000"/>
              </a:solidFill>
              <a:latin typeface="Calibri" charset="0"/>
              <a:cs typeface="Calibri" charset="0"/>
              <a:sym typeface="Calibri" charset="0"/>
            </a:endParaRPr>
          </a:p>
          <a:p>
            <a:r>
              <a:rPr lang="en-US" dirty="0" smtClean="0">
                <a:latin typeface="Helvetica" charset="0"/>
                <a:cs typeface="Helvetica" charset="0"/>
                <a:sym typeface="Helvetica" charset="0"/>
              </a:rPr>
              <a:t>In due course of time, your functional test suite tend to grow big and complex, and in turn takes longer to execute which leads to not getting quicker feedback.</a:t>
            </a:r>
          </a:p>
          <a:p>
            <a:r>
              <a:rPr lang="en-US" dirty="0" smtClean="0">
                <a:latin typeface="Helvetica" charset="0"/>
                <a:cs typeface="Helvetica" charset="0"/>
                <a:sym typeface="Helvetica" charset="0"/>
              </a:rPr>
              <a:t>Basic thumb rule is your primary build should not take more than 10-15 </a:t>
            </a:r>
            <a:r>
              <a:rPr lang="en-US" dirty="0" err="1" smtClean="0">
                <a:latin typeface="Helvetica" charset="0"/>
                <a:cs typeface="Helvetica" charset="0"/>
                <a:sym typeface="Helvetica" charset="0"/>
              </a:rPr>
              <a:t>mts</a:t>
            </a:r>
            <a:r>
              <a:rPr lang="en-US" dirty="0" smtClean="0">
                <a:latin typeface="Helvetica" charset="0"/>
                <a:cs typeface="Helvetica" charset="0"/>
                <a:sym typeface="Helvetica" charset="0"/>
              </a:rPr>
              <a:t> including compile, build, unit tests and functional tests.</a:t>
            </a:r>
          </a:p>
          <a:p>
            <a:endParaRPr lang="en-US" dirty="0" smtClean="0">
              <a:latin typeface="Helvetica" charset="0"/>
              <a:cs typeface="Helvetica" charset="0"/>
              <a:sym typeface="Helvetica" charset="0"/>
            </a:endParaRPr>
          </a:p>
          <a:p>
            <a:r>
              <a:rPr lang="en-US" dirty="0" smtClean="0">
                <a:latin typeface="Helvetica" charset="0"/>
                <a:cs typeface="Helvetica" charset="0"/>
                <a:sym typeface="Helvetica" charset="0"/>
              </a:rPr>
              <a:t>So, what you can do is:</a:t>
            </a:r>
          </a:p>
          <a:p>
            <a:r>
              <a:rPr lang="en-US" dirty="0" smtClean="0">
                <a:latin typeface="Helvetica" charset="0"/>
                <a:cs typeface="Helvetica" charset="0"/>
                <a:sym typeface="Helvetica" charset="0"/>
              </a:rPr>
              <a:t>1. Break your large test suite into smaller ones, like smoke, high, medium, low. Include may be smoke and high tests in the primary build and everything else can be moved to secondary build or execute once in every 2 hours or ....</a:t>
            </a:r>
          </a:p>
          <a:p>
            <a:r>
              <a:rPr lang="en-US" dirty="0" smtClean="0">
                <a:latin typeface="Helvetica" charset="0"/>
                <a:cs typeface="Helvetica" charset="0"/>
                <a:sym typeface="Helvetica" charset="0"/>
              </a:rPr>
              <a:t>2. Execute test suites in parallel using multiple machines - But the catch is the tool should have support for this.</a:t>
            </a:r>
            <a:endParaRPr lang="en-US" dirty="0" smtClean="0">
              <a:solidFill>
                <a:srgbClr val="000000"/>
              </a:solidFill>
              <a:latin typeface="Calibri" charset="0"/>
              <a:cs typeface="Calibri" charset="0"/>
              <a:sym typeface="Calibri" charset="0"/>
            </a:endParaRP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Bad candidates for automation</a:t>
            </a:r>
          </a:p>
          <a:p>
            <a:pPr marL="39688" eaLnBrk="1" hangingPunct="1">
              <a:spcBef>
                <a:spcPts val="413"/>
              </a:spcBef>
            </a:pPr>
            <a:r>
              <a:rPr lang="en-US" dirty="0" smtClean="0">
                <a:solidFill>
                  <a:srgbClr val="000000"/>
                </a:solidFill>
                <a:latin typeface="Calibri" charset="0"/>
                <a:cs typeface="Calibri" charset="0"/>
                <a:sym typeface="Calibri" charset="0"/>
              </a:rPr>
              <a:t>Tests that require visual checks</a:t>
            </a:r>
          </a:p>
          <a:p>
            <a:pPr marL="39688" eaLnBrk="1" hangingPunct="1">
              <a:spcBef>
                <a:spcPts val="413"/>
              </a:spcBef>
            </a:pPr>
            <a:r>
              <a:rPr lang="en-US" dirty="0" smtClean="0">
                <a:solidFill>
                  <a:srgbClr val="000000"/>
                </a:solidFill>
                <a:latin typeface="Calibri" charset="0"/>
                <a:cs typeface="Calibri" charset="0"/>
                <a:sym typeface="Calibri" charset="0"/>
              </a:rPr>
              <a:t>Tests that are extremely complicated to automate from a development perspective (sometimes it makes sense to do these if manual is worse)</a:t>
            </a:r>
          </a:p>
          <a:p>
            <a:pPr marL="39688" eaLnBrk="1" hangingPunct="1">
              <a:spcBef>
                <a:spcPts val="413"/>
              </a:spcBef>
            </a:pPr>
            <a:r>
              <a:rPr lang="en-US" dirty="0" smtClean="0">
                <a:solidFill>
                  <a:srgbClr val="000000"/>
                </a:solidFill>
                <a:latin typeface="Calibri" charset="0"/>
                <a:cs typeface="Calibri" charset="0"/>
                <a:sym typeface="Calibri" charset="0"/>
              </a:rPr>
              <a:t>Sometimes the recurring cost to manually test something is still lower than the automation costs in the near term</a:t>
            </a:r>
          </a:p>
          <a:p>
            <a:pPr marL="39688" eaLnBrk="1" hangingPunct="1">
              <a:spcBef>
                <a:spcPts val="413"/>
              </a:spcBef>
            </a:pPr>
            <a:r>
              <a:rPr lang="en-US" dirty="0" smtClean="0">
                <a:solidFill>
                  <a:srgbClr val="000000"/>
                </a:solidFill>
                <a:latin typeface="Calibri" charset="0"/>
                <a:cs typeface="Calibri" charset="0"/>
                <a:sym typeface="Calibri" charset="0"/>
              </a:rPr>
              <a:t>Tests that touch stubs/spikes/throwaway code</a:t>
            </a:r>
          </a:p>
          <a:p>
            <a:pPr eaLnBrk="1" hangingPunct="1"/>
            <a:endParaRPr lang="en-AU" dirty="0"/>
          </a:p>
          <a:p>
            <a:pPr eaLnBrk="1" hangingPunct="1"/>
            <a:endParaRPr lang="en-AU"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100</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Agile development depends on a high level of test automation in order to provide fast feedback loops to the development team</a:t>
            </a:r>
          </a:p>
          <a:p>
            <a:pPr eaLnBrk="1" hangingPunct="1"/>
            <a:r>
              <a:rPr lang="en-AU"/>
              <a:t>When automation is the shared responsibility of the team and not just that of the testers or the developers it is much more likely to succeed</a:t>
            </a:r>
          </a:p>
          <a:p>
            <a:pPr eaLnBrk="1" hangingPunct="1"/>
            <a:r>
              <a:rPr lang="en-AU"/>
              <a:t>Most tests can be automated and should be if the feedback provided is valuable to the team as a whole</a:t>
            </a:r>
          </a:p>
          <a:p>
            <a:pPr eaLnBrk="1" hangingPunct="1"/>
            <a:r>
              <a:rPr lang="en-AU"/>
              <a:t>When bugs are found automated tests can be added to the regression test suite so the bugs are not repeated</a:t>
            </a:r>
          </a:p>
          <a:p>
            <a:pPr eaLnBrk="1" hangingPunct="1"/>
            <a:r>
              <a:rPr lang="en-AU"/>
              <a:t>The feedback that automation provides improves the confidence that all team members have about the quality of the software</a:t>
            </a:r>
          </a:p>
          <a:p>
            <a:pPr eaLnBrk="1" hangingPunct="1"/>
            <a:r>
              <a:rPr lang="en-AU"/>
              <a:t>Shared ownership leads to an understanding of what the automated tests are actually testing</a:t>
            </a:r>
          </a:p>
          <a:p>
            <a:pPr eaLnBrk="1" hangingPunct="1"/>
            <a:r>
              <a:rPr lang="en-AU"/>
              <a:t>When the team understands the nature of the tests the confidence provided by the existence of an automation suite is not a false confidence</a:t>
            </a:r>
          </a:p>
          <a:p>
            <a:pPr eaLnBrk="1" hangingPunct="1"/>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interacts</a:t>
            </a:r>
            <a:r>
              <a:rPr lang="en-US" baseline="0" dirty="0" smtClean="0"/>
              <a:t> with everyone and is vital</a:t>
            </a:r>
          </a:p>
          <a:p>
            <a:endParaRPr lang="en-US" baseline="0" dirty="0" smtClean="0"/>
          </a:p>
          <a:p>
            <a:r>
              <a:rPr lang="en-US" baseline="0" dirty="0" smtClean="0"/>
              <a:t>Who would QA pair with and in what activities?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11</a:t>
            </a:fld>
            <a:endParaRPr lang="en-US"/>
          </a:p>
        </p:txBody>
      </p:sp>
    </p:spTree>
    <p:extLst>
      <p:ext uri="{BB962C8B-B14F-4D97-AF65-F5344CB8AC3E}">
        <p14:creationId xmlns:p14="http://schemas.microsoft.com/office/powerpoint/2010/main" val="23003241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Rot="1" noChangeAspect="1" noChangeArrowheads="1" noTextEdit="1"/>
          </p:cNvSpPr>
          <p:nvPr>
            <p:ph type="sldImg"/>
          </p:nvPr>
        </p:nvSpPr>
        <p:spPr>
          <a:solidFill>
            <a:srgbClr val="FFFFFF"/>
          </a:solidFill>
          <a:ln/>
        </p:spPr>
      </p:sp>
      <p:sp>
        <p:nvSpPr>
          <p:cNvPr id="18435" name="Rectangle 2"/>
          <p:cNvSpPr>
            <a:spLocks noGrp="1" noChangeArrowheads="1"/>
          </p:cNvSpPr>
          <p:nvPr>
            <p:ph type="body" idx="1"/>
          </p:nvPr>
        </p:nvSpPr>
        <p:spPr>
          <a:noFill/>
        </p:spPr>
        <p:txBody>
          <a:bodyPr/>
          <a:lstStyle/>
          <a:p>
            <a:pPr marL="39688" eaLnBrk="1" hangingPunct="1">
              <a:spcBef>
                <a:spcPts val="413"/>
              </a:spcBef>
            </a:pPr>
            <a:r>
              <a:rPr lang="en-US" smtClean="0">
                <a:solidFill>
                  <a:srgbClr val="000000"/>
                </a:solidFill>
                <a:latin typeface="Calibri" charset="0"/>
                <a:cs typeface="Calibri" charset="0"/>
                <a:sym typeface="Calibri" charset="0"/>
              </a:rPr>
              <a:t>You still need somebody to write/maintain test scripts. By automating, you cannot reduce head count of your team.</a:t>
            </a:r>
          </a:p>
          <a:p>
            <a:pPr marL="39688" eaLnBrk="1" hangingPunct="1">
              <a:spcBef>
                <a:spcPts val="413"/>
              </a:spcBef>
            </a:pPr>
            <a:r>
              <a:rPr lang="en-US" smtClean="0">
                <a:solidFill>
                  <a:srgbClr val="000000"/>
                </a:solidFill>
                <a:latin typeface="Calibri" charset="0"/>
                <a:cs typeface="Calibri" charset="0"/>
                <a:sym typeface="Calibri" charset="0"/>
              </a:rPr>
              <a:t>100% automation may not be possible because of - technical reasons, not worth etc.</a:t>
            </a:r>
          </a:p>
          <a:p>
            <a:pPr marL="39688" eaLnBrk="1" hangingPunct="1">
              <a:spcBef>
                <a:spcPts val="413"/>
              </a:spcBef>
            </a:pPr>
            <a:r>
              <a:rPr lang="en-US" smtClean="0">
                <a:solidFill>
                  <a:srgbClr val="000000"/>
                </a:solidFill>
                <a:latin typeface="Calibri" charset="0"/>
                <a:cs typeface="Calibri" charset="0"/>
                <a:sym typeface="Calibri" charset="0"/>
              </a:rPr>
              <a:t>Do not expect to get ROI from day-1 of automation </a:t>
            </a:r>
          </a:p>
          <a:p>
            <a:pPr marL="39688" eaLnBrk="1" hangingPunct="1">
              <a:spcBef>
                <a:spcPts val="413"/>
              </a:spcBef>
            </a:pPr>
            <a:r>
              <a:rPr lang="en-US" smtClean="0">
                <a:solidFill>
                  <a:srgbClr val="000000"/>
                </a:solidFill>
                <a:latin typeface="Calibri" charset="0"/>
                <a:cs typeface="Calibri" charset="0"/>
                <a:sym typeface="Calibri" charset="0"/>
              </a:rPr>
              <a:t>You cannot find bugs through your automation script. My client asked me, we have 4 people in automation and 1 person doing manual testing and he finds more bugs than 4 of us. Writing or maintaining automation script is not find bugs. Objective of automation is not to find bugs, rather it is to make sure that your existing functionalities are working.</a:t>
            </a:r>
          </a:p>
          <a:p>
            <a:pPr marL="39688" eaLnBrk="1" hangingPunct="1">
              <a:spcBef>
                <a:spcPts val="413"/>
              </a:spcBef>
            </a:pPr>
            <a:endParaRPr lang="en-US" smtClean="0">
              <a:solidFill>
                <a:srgbClr val="000000"/>
              </a:solidFill>
              <a:latin typeface="Calibri Bold Italic" charset="0"/>
              <a:cs typeface="Calibri Bold Italic" charset="0"/>
              <a:sym typeface="Calibri Bold Italic"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Abstraction: hide implementation details</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Encapsulation: </a:t>
            </a:r>
            <a:r>
              <a:rPr lang="en-US" sz="800" b="0" i="0" kern="1200" dirty="0" smtClean="0">
                <a:solidFill>
                  <a:schemeClr val="tx1"/>
                </a:solidFill>
                <a:effectLst/>
                <a:latin typeface="Gill Sans" charset="0"/>
                <a:ea typeface="+mn-ea"/>
                <a:cs typeface="+mn-cs"/>
              </a:rPr>
              <a:t>all of the object's data is contained and hidden in the object and access to it restricted to members of that class.</a:t>
            </a:r>
          </a:p>
          <a:p>
            <a:endParaRPr lang="en-US"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describe a bit about user journeys: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statement about scripts having no more than 10 steps is good for acceptance tests, I'm thinking about the UAT/User Journey/E2E ones and whether it's worth having some description about them included</a:t>
            </a:r>
          </a:p>
          <a:p>
            <a:endParaRPr lang="en-US" dirty="0" smtClean="0"/>
          </a:p>
          <a:p>
            <a:r>
              <a:rPr lang="en-US" dirty="0" smtClean="0"/>
              <a:t>Concept</a:t>
            </a:r>
          </a:p>
          <a:p>
            <a:r>
              <a:rPr lang="en-US" dirty="0" smtClean="0"/>
              <a:t>Logged</a:t>
            </a:r>
            <a:r>
              <a:rPr lang="en-US" baseline="0" dirty="0" smtClean="0"/>
              <a:t> in as admin</a:t>
            </a:r>
          </a:p>
          <a:p>
            <a:endParaRPr lang="en-US" baseline="0" dirty="0" smtClean="0"/>
          </a:p>
          <a:p>
            <a:r>
              <a:rPr lang="en-US" baseline="0" dirty="0" smtClean="0"/>
              <a:t>Go to login page</a:t>
            </a:r>
          </a:p>
          <a:p>
            <a:r>
              <a:rPr lang="en-US" baseline="0" dirty="0" smtClean="0"/>
              <a:t>Type admin/admin</a:t>
            </a:r>
          </a:p>
          <a:p>
            <a:endParaRPr lang="en-US" baseline="0" dirty="0" smtClean="0"/>
          </a:p>
          <a:p>
            <a:r>
              <a:rPr lang="en-US" baseline="0" dirty="0" smtClean="0"/>
              <a:t>****</a:t>
            </a:r>
          </a:p>
          <a:p>
            <a:endParaRPr lang="en-US" baseline="0" dirty="0" smtClean="0"/>
          </a:p>
          <a:p>
            <a:r>
              <a:rPr lang="en-US" baseline="0" dirty="0" smtClean="0"/>
              <a:t>Tests</a:t>
            </a:r>
          </a:p>
          <a:p>
            <a:endParaRPr lang="en-US" baseline="0" dirty="0" smtClean="0"/>
          </a:p>
          <a:p>
            <a:r>
              <a:rPr lang="en-US" baseline="0" dirty="0" smtClean="0"/>
              <a:t>Call Logged in as admin</a:t>
            </a:r>
          </a:p>
          <a:p>
            <a:r>
              <a:rPr lang="en-US" baseline="0" dirty="0" smtClean="0"/>
              <a:t>Asset: On x page/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106</a:t>
            </a:fld>
            <a:endParaRPr lang="en-US"/>
          </a:p>
        </p:txBody>
      </p:sp>
    </p:spTree>
    <p:extLst>
      <p:ext uri="{BB962C8B-B14F-4D97-AF65-F5344CB8AC3E}">
        <p14:creationId xmlns:p14="http://schemas.microsoft.com/office/powerpoint/2010/main" val="9347014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Changes – does this make sense</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DRY Principle - e.g., Control type change -- list to combo </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107</a:t>
            </a:fld>
            <a:endParaRPr lang="en-US"/>
          </a:p>
        </p:txBody>
      </p:sp>
    </p:spTree>
    <p:extLst>
      <p:ext uri="{BB962C8B-B14F-4D97-AF65-F5344CB8AC3E}">
        <p14:creationId xmlns:p14="http://schemas.microsoft.com/office/powerpoint/2010/main" val="38053931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Waits – don’t poll,</a:t>
            </a:r>
            <a:r>
              <a:rPr lang="en-US" baseline="0" dirty="0" smtClean="0"/>
              <a:t> go event based, use an explicit wait (selenium page model)</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108</a:t>
            </a:fld>
            <a:endParaRPr lang="en-US"/>
          </a:p>
        </p:txBody>
      </p:sp>
    </p:spTree>
    <p:extLst>
      <p:ext uri="{BB962C8B-B14F-4D97-AF65-F5344CB8AC3E}">
        <p14:creationId xmlns:p14="http://schemas.microsoft.com/office/powerpoint/2010/main" val="17782908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into small groups and discuss/draw</a:t>
            </a:r>
            <a:r>
              <a:rPr lang="en-US" baseline="0" dirty="0" smtClean="0"/>
              <a:t> how your test architecture would look for each pattern based on our </a:t>
            </a:r>
            <a:r>
              <a:rPr lang="en-US" baseline="0" smtClean="0"/>
              <a:t>example project.</a:t>
            </a:r>
            <a:endParaRPr lang="en-US"/>
          </a:p>
        </p:txBody>
      </p:sp>
      <p:sp>
        <p:nvSpPr>
          <p:cNvPr id="4" name="Slide Number Placeholder 3"/>
          <p:cNvSpPr>
            <a:spLocks noGrp="1"/>
          </p:cNvSpPr>
          <p:nvPr>
            <p:ph type="sldNum" sz="quarter" idx="10"/>
          </p:nvPr>
        </p:nvSpPr>
        <p:spPr/>
        <p:txBody>
          <a:bodyPr/>
          <a:lstStyle/>
          <a:p>
            <a:fld id="{871133F3-77F4-D646-89DF-60AFD5E8DFDC}" type="slidenum">
              <a:rPr lang="en-US" smtClean="0"/>
              <a:t>117</a:t>
            </a:fld>
            <a:endParaRPr lang="en-US"/>
          </a:p>
        </p:txBody>
      </p:sp>
    </p:spTree>
    <p:extLst>
      <p:ext uri="{BB962C8B-B14F-4D97-AF65-F5344CB8AC3E}">
        <p14:creationId xmlns:p14="http://schemas.microsoft.com/office/powerpoint/2010/main" val="2484036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marL="338121" indent="-338121">
              <a:spcBef>
                <a:spcPts val="703"/>
              </a:spcBef>
              <a:defRPr/>
            </a:pPr>
            <a:r>
              <a:rPr lang="en-US" u="sng" dirty="0" smtClean="0">
                <a:solidFill>
                  <a:srgbClr val="000000"/>
                </a:solidFill>
                <a:latin typeface="Calibri" charset="0"/>
                <a:cs typeface="Calibri" charset="0"/>
                <a:sym typeface="Calibri" charset="0"/>
              </a:rPr>
              <a:t>Estimated Time: 15 minutes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For participant’s current actual projects….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 automate?</a:t>
            </a: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shouldn’t automate?</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Discuss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119</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smtClean="0"/>
              <a:t>Most </a:t>
            </a:r>
            <a:r>
              <a:rPr lang="en-AU" dirty="0"/>
              <a:t>tests can be automated and should be if the feedback provided is valuable to the team as a whole</a:t>
            </a:r>
          </a:p>
          <a:p>
            <a:pPr eaLnBrk="1" hangingPunct="1"/>
            <a:r>
              <a:rPr lang="en-AU" dirty="0"/>
              <a:t>When bugs are found automated tests can be added to the regression test suite so the bugs are not repeated</a:t>
            </a:r>
          </a:p>
          <a:p>
            <a:pPr eaLnBrk="1" hangingPunct="1"/>
            <a:endParaRPr lang="en-AU"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8121" indent="-338121">
              <a:spcBef>
                <a:spcPts val="703"/>
              </a:spcBef>
              <a:defRPr/>
            </a:pPr>
            <a:r>
              <a:rPr lang="en-US" dirty="0" smtClean="0"/>
              <a:t>Test automation </a:t>
            </a:r>
            <a:r>
              <a:rPr lang="en-US" b="1" dirty="0" smtClean="0"/>
              <a:t>is </a:t>
            </a:r>
            <a:r>
              <a:rPr lang="en-US" dirty="0" smtClean="0"/>
              <a:t>software development, but not treated as such</a:t>
            </a:r>
          </a:p>
          <a:p>
            <a:pPr marL="496871" lvl="1" indent="-338121">
              <a:spcBef>
                <a:spcPts val="703"/>
              </a:spcBef>
              <a:defRPr/>
            </a:pPr>
            <a:r>
              <a:rPr lang="en-US" dirty="0" smtClean="0"/>
              <a:t>Inappropriate estimation and resourcing</a:t>
            </a:r>
          </a:p>
          <a:p>
            <a:pPr marL="496871" lvl="1" indent="-338121">
              <a:spcBef>
                <a:spcPts val="703"/>
              </a:spcBef>
              <a:defRPr/>
            </a:pPr>
            <a:r>
              <a:rPr lang="en-US" dirty="0" smtClean="0"/>
              <a:t>Poor tool suitability</a:t>
            </a:r>
          </a:p>
          <a:p>
            <a:pPr marL="496871" lvl="1" indent="-338121">
              <a:spcBef>
                <a:spcPts val="703"/>
              </a:spcBef>
              <a:defRPr/>
            </a:pPr>
            <a:r>
              <a:rPr lang="en-US" dirty="0" smtClean="0"/>
              <a:t>Sub-optimal automation development practices</a:t>
            </a: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Cliff’s biggest</a:t>
            </a:r>
            <a:r>
              <a:rPr lang="en-US" baseline="0" dirty="0" smtClean="0">
                <a:solidFill>
                  <a:srgbClr val="000000"/>
                </a:solidFill>
                <a:latin typeface="Calibri" charset="0"/>
                <a:cs typeface="Calibri" charset="0"/>
                <a:sym typeface="Calibri" charset="0"/>
              </a:rPr>
              <a:t> reason… Test automation is software dev, not treated with software dev discipline</a:t>
            </a:r>
          </a:p>
          <a:p>
            <a:pPr marL="39688" eaLnBrk="1" hangingPunct="1"/>
            <a:endParaRPr lang="en-US" dirty="0" smtClean="0">
              <a:solidFill>
                <a:srgbClr val="000000"/>
              </a:solidFill>
              <a:latin typeface="Calibri" charset="0"/>
              <a:cs typeface="Calibri" charset="0"/>
              <a:sym typeface="Calibri" charset="0"/>
            </a:endParaRP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Can also talk about agile friendly tools</a:t>
            </a:r>
          </a:p>
          <a:p>
            <a:pPr marL="39688" eaLnBrk="1" hangingPunct="1"/>
            <a:r>
              <a:rPr lang="en-US" u="sng" dirty="0" smtClean="0">
                <a:solidFill>
                  <a:srgbClr val="000000"/>
                </a:solidFill>
                <a:latin typeface="Calibri" charset="0"/>
                <a:cs typeface="Calibri" charset="0"/>
                <a:sym typeface="Calibri" charset="0"/>
                <a:hlinkClick r:id="rId3"/>
              </a:rPr>
              <a:t>http://agilesoftwaretesting.com/?p=56</a:t>
            </a:r>
            <a:endParaRPr lang="en-US" u="sng" dirty="0" smtClean="0">
              <a:solidFill>
                <a:srgbClr val="000000"/>
              </a:solidFill>
              <a:latin typeface="Calibri" charset="0"/>
              <a:cs typeface="Calibri" charset="0"/>
              <a:sym typeface="Calibri" charset="0"/>
            </a:endParaRPr>
          </a:p>
          <a:p>
            <a:pPr marL="39688" eaLnBrk="1" hangingPunct="1"/>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dirty="0" smtClean="0"/>
              <a:t>Only Record and Playback</a:t>
            </a:r>
          </a:p>
          <a:p>
            <a:pPr marL="338121" indent="-338121">
              <a:spcBef>
                <a:spcPts val="703"/>
              </a:spcBef>
              <a:defRPr/>
            </a:pPr>
            <a:r>
              <a:rPr lang="en-US" dirty="0" smtClean="0"/>
              <a:t>Poor Tool suitability</a:t>
            </a:r>
          </a:p>
          <a:p>
            <a:pPr marL="338121" indent="-338121">
              <a:spcBef>
                <a:spcPts val="703"/>
              </a:spcBef>
              <a:defRPr/>
            </a:pPr>
            <a:r>
              <a:rPr lang="en-US" dirty="0" smtClean="0"/>
              <a:t>Not enough time and resources for development/maintenance of tests</a:t>
            </a:r>
          </a:p>
          <a:p>
            <a:pPr marL="338121" indent="-338121">
              <a:spcBef>
                <a:spcPts val="703"/>
              </a:spcBef>
              <a:defRPr/>
            </a:pPr>
            <a:r>
              <a:rPr lang="en-US" dirty="0" smtClean="0"/>
              <a:t>Tests are too complicated and interdependent</a:t>
            </a:r>
          </a:p>
          <a:p>
            <a:pPr marL="338121" indent="-338121">
              <a:spcBef>
                <a:spcPts val="703"/>
              </a:spcBef>
              <a:defRPr/>
            </a:pPr>
            <a:r>
              <a:rPr lang="en-US" dirty="0" smtClean="0"/>
              <a:t>Not having proper error recovery mechanism</a:t>
            </a:r>
          </a:p>
          <a:p>
            <a:pPr marL="338121" indent="-338121">
              <a:spcBef>
                <a:spcPts val="703"/>
              </a:spcBef>
              <a:defRPr/>
            </a:pPr>
            <a:r>
              <a:rPr lang="en-US" dirty="0" smtClean="0"/>
              <a:t>Not having proper setup/tear down</a:t>
            </a:r>
          </a:p>
        </p:txBody>
      </p:sp>
    </p:spTree>
    <p:extLst>
      <p:ext uri="{BB962C8B-B14F-4D97-AF65-F5344CB8AC3E}">
        <p14:creationId xmlns:p14="http://schemas.microsoft.com/office/powerpoint/2010/main" val="3212428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There</a:t>
            </a:r>
            <a:r>
              <a:rPr lang="en-US" baseline="0" dirty="0" smtClean="0">
                <a:solidFill>
                  <a:srgbClr val="000000"/>
                </a:solidFill>
                <a:latin typeface="Arial" charset="0"/>
                <a:cs typeface="Arial" charset="0"/>
                <a:sym typeface="Arial" charset="0"/>
              </a:rPr>
              <a:t> are a variety of Agile practices (and some principles hiding in this slide too!) that can be applied at different levels of scope</a:t>
            </a:r>
          </a:p>
          <a:p>
            <a:pPr eaLnBrk="1" hangingPunct="1"/>
            <a:endParaRPr lang="en-US" baseline="0" dirty="0" smtClean="0">
              <a:solidFill>
                <a:srgbClr val="000000"/>
              </a:solidFill>
              <a:latin typeface="Arial" charset="0"/>
              <a:cs typeface="Arial" charset="0"/>
              <a:sym typeface="Arial" charset="0"/>
            </a:endParaRPr>
          </a:p>
          <a:p>
            <a:pPr eaLnBrk="1" hangingPunct="1">
              <a:buFontTx/>
              <a:buChar char="-"/>
            </a:pPr>
            <a:r>
              <a:rPr lang="en-US" baseline="0" dirty="0" smtClean="0">
                <a:solidFill>
                  <a:srgbClr val="000000"/>
                </a:solidFill>
                <a:latin typeface="Arial" charset="0"/>
                <a:cs typeface="Arial" charset="0"/>
                <a:sym typeface="Arial" charset="0"/>
              </a:rPr>
              <a:t>Individual</a:t>
            </a:r>
          </a:p>
          <a:p>
            <a:pPr eaLnBrk="1" hangingPunct="1">
              <a:buFontTx/>
              <a:buChar char="-"/>
            </a:pPr>
            <a:r>
              <a:rPr lang="en-US" baseline="0" dirty="0" smtClean="0">
                <a:solidFill>
                  <a:srgbClr val="000000"/>
                </a:solidFill>
                <a:latin typeface="Arial" charset="0"/>
                <a:cs typeface="Arial" charset="0"/>
                <a:sym typeface="Arial" charset="0"/>
              </a:rPr>
              <a:t> Team</a:t>
            </a:r>
          </a:p>
          <a:p>
            <a:pPr eaLnBrk="1" hangingPunct="1">
              <a:buFontTx/>
              <a:buChar char="-"/>
            </a:pPr>
            <a:r>
              <a:rPr lang="en-US" baseline="0" dirty="0" smtClean="0">
                <a:solidFill>
                  <a:srgbClr val="000000"/>
                </a:solidFill>
                <a:latin typeface="Arial" charset="0"/>
                <a:cs typeface="Arial" charset="0"/>
                <a:sym typeface="Arial" charset="0"/>
              </a:rPr>
              <a:t> Organizational</a:t>
            </a:r>
          </a:p>
          <a:p>
            <a:pPr eaLnBrk="1" hangingPunct="1">
              <a:buFontTx/>
              <a:buChar char="-"/>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1400"/>
              </a:spcBef>
              <a:tabLst>
                <a:tab pos="139700" algn="l"/>
                <a:tab pos="457200" algn="l"/>
              </a:tabLst>
            </a:pPr>
            <a:r>
              <a:rPr lang="en-US" sz="1400" b="1" smtClean="0">
                <a:latin typeface="Times" pitchFamily="-106" charset="0"/>
                <a:cs typeface="Times" pitchFamily="-106" charset="0"/>
                <a:sym typeface="Times" pitchFamily="-106" charset="0"/>
              </a:rPr>
              <a:t>Why Traditional, Record-and-Playback, Heavyweight, Commercial Test Automation Solutions Are Not Agile</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Three key reasons: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test-last workflow encouraged by such tools is all wrong for Agile teams.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unmaintainable scripts created with such tools become an impediment to change.</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Such specialized tools create a need for Test Automation Specialists and thus foster silos.</a:t>
            </a:r>
          </a:p>
          <a:p>
            <a:pPr eaLnBrk="1" hangingPunct="1">
              <a:tabLst>
                <a:tab pos="139700" algn="l"/>
                <a:tab pos="457200" algn="l"/>
              </a:tabLst>
            </a:pPr>
            <a:r>
              <a:rPr lang="en-US" smtClean="0">
                <a:latin typeface="Times" pitchFamily="-106" charset="0"/>
                <a:cs typeface="Times" pitchFamily="-106" charset="0"/>
                <a:sym typeface="Times" pitchFamily="-106" charset="0"/>
              </a:rPr>
              <a:t>Let’s look at each of these concerns in turn, then look at how Agile-friendly tools address them.</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Test-Last Automation</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heavyweight, record-and-playback tools force teams to wait until after the software is done – or at least the interface is done – before automation can begin. After all, it’s hard to record scripts against an interface that doesn’t exist yet. So the usual workflow for automating tests with a traditional test automation tool looks something like this: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analysts design and document the tests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execute the tests and report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Developers fix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re-execute the tests and verify the fixes (repeating as needed)</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…time passes…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automation specialists automate the regression tests using the test documents as specifications</a:t>
            </a:r>
          </a:p>
          <a:p>
            <a:pPr eaLnBrk="1" hangingPunct="1">
              <a:tabLst>
                <a:tab pos="139700" algn="l"/>
                <a:tab pos="457200" algn="l"/>
              </a:tabLst>
            </a:pPr>
            <a:r>
              <a:rPr lang="en-US" smtClean="0">
                <a:latin typeface="Times" pitchFamily="-106" charset="0"/>
                <a:cs typeface="Times" pitchFamily="-106" charset="0"/>
                <a:sym typeface="Times" pitchFamily="-106" charset="0"/>
              </a:rPr>
              <a:t>Looking at the workflow this way, it’s surprising to me that this particular test automation strategy ever works, even in traditional environments with long release cycles and strict change management practices. By the time we get around to automating the tests, the software is done and ready to ship. So those tests are not going to uncover much information that we don’t already know.</a:t>
            </a:r>
          </a:p>
          <a:p>
            <a:pPr eaLnBrk="1" hangingPunct="1">
              <a:tabLst>
                <a:tab pos="139700" algn="l"/>
                <a:tab pos="457200" algn="l"/>
              </a:tabLst>
            </a:pPr>
            <a:r>
              <a:rPr lang="en-US" smtClean="0">
                <a:latin typeface="Times" pitchFamily="-106" charset="0"/>
                <a:cs typeface="Times" pitchFamily="-106" charset="0"/>
                <a:sym typeface="Times" pitchFamily="-106" charset="0"/>
              </a:rPr>
              <a:t>Sure, automated regression tests are theoretically handy for the next release. But usually the changes made for the next release break those automated tests (see concern #2, maintainability, coming up next). The result for most contexts: high cost, limited benefit. In short, such a workflow is a recipe for failure on any project, not just for Agile teams. The teams that have made this workflow work well in their context have had to work very, very hard at it.</a:t>
            </a:r>
          </a:p>
          <a:p>
            <a:pPr eaLnBrk="1" hangingPunct="1">
              <a:tabLst>
                <a:tab pos="139700" algn="l"/>
                <a:tab pos="457200" algn="l"/>
              </a:tabLst>
            </a:pPr>
            <a:r>
              <a:rPr lang="en-US" smtClean="0">
                <a:latin typeface="Times" pitchFamily="-106" charset="0"/>
                <a:cs typeface="Times" pitchFamily="-106" charset="0"/>
                <a:sym typeface="Times" pitchFamily="-106" charset="0"/>
              </a:rPr>
              <a:t>However, this workflow is particularly bad in an Agile context where it results in an intolerably high level of waste and too much feedback latency.</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Waste</a:t>
            </a:r>
            <a:r>
              <a:rPr lang="en-US" smtClean="0">
                <a:latin typeface="Times" pitchFamily="-106" charset="0"/>
                <a:cs typeface="Times" pitchFamily="-106" charset="0"/>
                <a:sym typeface="Times" pitchFamily="-106" charset="0"/>
              </a:rPr>
              <a:t>: the same information is duplicated in both the manual and automated regression tests. Actually, it’s duplicated elsewhere too. But for now, let’s just focus on the duplication in the manual and automated tests.</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Feedback Latency</a:t>
            </a:r>
            <a:r>
              <a:rPr lang="en-US" smtClean="0">
                <a:latin typeface="Times" pitchFamily="-106" charset="0"/>
                <a:cs typeface="Times" pitchFamily="-106" charset="0"/>
                <a:sym typeface="Times" pitchFamily="-106" charset="0"/>
              </a:rPr>
              <a:t>: the bulk of the testing in this workflow is manual, and that means it takes days or weeks to discover the effect of a given change. If we’re working in 4 week sprints, waiting 3 – 4 weeks for regression test results just does not work.</a:t>
            </a:r>
          </a:p>
          <a:p>
            <a:pPr eaLnBrk="1" hangingPunct="1">
              <a:tabLst>
                <a:tab pos="139700" algn="l"/>
                <a:tab pos="457200" algn="l"/>
              </a:tabLst>
            </a:pPr>
            <a:r>
              <a:rPr lang="en-US" smtClean="0">
                <a:latin typeface="Times" pitchFamily="-106" charset="0"/>
                <a:cs typeface="Times" pitchFamily="-106" charset="0"/>
                <a:sym typeface="Times" pitchFamily="-106" charset="0"/>
              </a:rPr>
              <a:t>Agile teams need the fast feedback that automated system/acceptance tests can provide. Further, test-last tools cannot support Acceptance Test Driven Development (ATDD). Agile teams need tools that support starting the test automation effort immediately, using a test-first approach.</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Unmaintainable Piles of Spaghetti Scripts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Automated scripts created with record-and-playback tools usually contain a messy combination of at least three different kinds of information:</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Expectations about the behavior of the software under test given a set of conditions.</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Implementation-specific details about the interface.</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Code to drive the application to the desired state for testing.</a:t>
            </a:r>
          </a:p>
          <a:p>
            <a:pPr eaLnBrk="1" hangingPunct="1">
              <a:tabLst>
                <a:tab pos="139700" algn="l"/>
                <a:tab pos="457200" algn="l"/>
              </a:tabLst>
            </a:pPr>
            <a:r>
              <a:rPr lang="en-US" smtClean="0">
                <a:latin typeface="Times" pitchFamily="-106" charset="0"/>
                <a:cs typeface="Times" pitchFamily="-106" charset="0"/>
                <a:sym typeface="Times" pitchFamily="-106" charset="0"/>
              </a:rPr>
              <a:t>So a typical script will have statements to click buttons identified by hard-coded button ids followed by statements that verify the resulting window title followed by statements to verify the calculated value in a field identified by another hard-coded id, like so:</a:t>
            </a:r>
          </a:p>
          <a:p>
            <a:pPr eaLnBrk="1" hangingPunct="1">
              <a:spcBef>
                <a:spcPts val="1200"/>
              </a:spcBef>
              <a:tabLst>
                <a:tab pos="139700" algn="l"/>
                <a:tab pos="457200" algn="l"/>
              </a:tabLst>
            </a:pPr>
            <a:r>
              <a:rPr lang="en-US" smtClean="0">
                <a:latin typeface="Courier" pitchFamily="-106" charset="0"/>
                <a:sym typeface="Courier" pitchFamily="-106" charset="0"/>
              </a:rPr>
              <a:t>field("item_1").enter_value("12345")</a:t>
            </a:r>
            <a:br>
              <a:rPr lang="en-US" smtClean="0">
                <a:latin typeface="Courier" pitchFamily="-106" charset="0"/>
                <a:sym typeface="Courier" pitchFamily="-106" charset="0"/>
              </a:rPr>
            </a:br>
            <a:r>
              <a:rPr lang="en-US" smtClean="0">
                <a:latin typeface="Courier" pitchFamily="-106" charset="0"/>
                <a:sym typeface="Courier" pitchFamily="-106" charset="0"/>
              </a:rPr>
              <a:t>button("lookup_item_1").click</a:t>
            </a:r>
            <a:br>
              <a:rPr lang="en-US" smtClean="0">
                <a:latin typeface="Courier" pitchFamily="-106" charset="0"/>
                <a:sym typeface="Courier" pitchFamily="-106" charset="0"/>
              </a:rPr>
            </a:br>
            <a:r>
              <a:rPr lang="en-US" smtClean="0">
                <a:latin typeface="Courier" pitchFamily="-106" charset="0"/>
                <a:sym typeface="Courier" pitchFamily="-106" charset="0"/>
              </a:rPr>
              <a:t>field("price_1").verify_value("$7.00")</a:t>
            </a:r>
            <a:br>
              <a:rPr lang="en-US" smtClean="0">
                <a:latin typeface="Courier" pitchFamily="-106" charset="0"/>
                <a:sym typeface="Courier" pitchFamily="-106" charset="0"/>
              </a:rPr>
            </a:br>
            <a:r>
              <a:rPr lang="en-US" smtClean="0">
                <a:latin typeface="Courier" pitchFamily="-106" charset="0"/>
                <a:sym typeface="Courier" pitchFamily="-106" charset="0"/>
              </a:rPr>
              <a:t>field("qty_1").enter_value("6")</a:t>
            </a:r>
            <a:br>
              <a:rPr lang="en-US" smtClean="0">
                <a:latin typeface="Courier" pitchFamily="-106" charset="0"/>
                <a:sym typeface="Courier" pitchFamily="-106" charset="0"/>
              </a:rPr>
            </a:br>
            <a:r>
              <a:rPr lang="en-US" smtClean="0">
                <a:latin typeface="Courier" pitchFamily="-106" charset="0"/>
                <a:sym typeface="Courier" pitchFamily="-106" charset="0"/>
              </a:rPr>
              <a:t>button("total_next").click</a:t>
            </a:r>
            <a:br>
              <a:rPr lang="en-US" smtClean="0">
                <a:latin typeface="Courier" pitchFamily="-106" charset="0"/>
                <a:sym typeface="Courier" pitchFamily="-106" charset="0"/>
              </a:rPr>
            </a:br>
            <a:r>
              <a:rPr lang="en-US" smtClean="0">
                <a:latin typeface="Courier" pitchFamily="-106" charset="0"/>
                <a:sym typeface="Courier" pitchFamily="-106" charset="0"/>
              </a:rPr>
              <a:t>active_window.verify_title("Checkout")</a:t>
            </a:r>
            <a:br>
              <a:rPr lang="en-US" smtClean="0">
                <a:latin typeface="Courier" pitchFamily="-106" charset="0"/>
                <a:sym typeface="Courier" pitchFamily="-106" charset="0"/>
              </a:rPr>
            </a:br>
            <a:r>
              <a:rPr lang="en-US" smtClean="0">
                <a:latin typeface="Courier" pitchFamily="-106" charset="0"/>
                <a:sym typeface="Courier" pitchFamily="-106" charset="0"/>
              </a:rPr>
              <a:t>field("purchase_total").verify_value("$42.00")</a:t>
            </a:r>
            <a:endParaRPr lang="en-US" smtClean="0">
              <a:latin typeface="Times" pitchFamily="-106" charset="0"/>
              <a:cs typeface="Times" pitchFamily="-106" charset="0"/>
              <a:sym typeface="Times" pitchFamily="-106" charset="0"/>
            </a:endParaRP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The essence of the test was to verify that ordering 6 items at $7 each results in a shopping cart total of $42. But because the script has a mixture of expectations and UI-specific details, we end up with a whole bunch of extraneous implementation details obfuscating the real test.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(If you’re nodding along, thinking to yourself, “Yup, looks like our test scripts,” then you have my sympathies. My deep, deep sympathies. Good, maintainable, automated test scripts do not look like that.)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All that extraneous stuff doesn’t just obscure the essence of the test. It also makes such scripts hard to maintain. Every time a button id changes, or the workflow changes, say with a “Shipping Options” screen inserted before the Checkout screen, the script has to be updated. But that value $42.00? That only changes if the underlying business rules change, say during the “Buy 5, get a 6th free!” sale week.</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Of course, there are teams that have poured resources, time, and effort into creating maintainable tests using traditional test automation tools. They use data-driven test strategies to pull the test data into files or databases. They create reusable libraries of functions for common action sequences like logging in. They create an abstract layer (a GUI map) between the GUI elements and the tests. They use good programming practices, have coding standards in place, and know about refactoring techniques to keep code DRY. I know about these approaches. I’ve done them all.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But I had to fight the tools the whole way. The traditional heavyweight test automation tools are optimized for record-and-playback, not for writing maintainable test code. One of the early commercial tools I used even made it impossible to create a separate reusable library of functions: you had to put any general-use functions into a library file that shipped with the tool (making tool upgrades a nightmare). That’s just EVIL.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Agile teams need tools that separate the essence of the test from the implementation details. Such a separation is a hallmark of good design and increases maintainability. Agile teams also need tools that support and encourage good programming practices for the code portion of the test automation. And that means they need to write the test automation code using real, general use languages, with real IDEs, not vendor script languages in hamstrung IDEs.</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Silos of Test Automation Specialists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QA departments working in a traditional waterfall/phased context, and automating tests, usually have a dedicated team of test automation specialists. This traditional structure addresses several forces: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“black-box” testers don’t code, don’t want to code, and don’t have the necessary technical skills to do effective test automation. Yes, they can click the “Record” button in the tool. But most teams I talk to these days have figured out that having non-technical testers record their actions is not a viable test automation strategy.</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license fees for traditional record-and-playback test automation tools are insanely expensive. Most organizations simply do not have the budget to buy licenses for everyone. Thus only the anointed few are allowed to use the tools.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developers view the specialized QA tools with disdain. They want to write code in real programming languages, not in some wacky vendorscript language using a hamstrung IDE.</a:t>
            </a:r>
          </a:p>
          <a:p>
            <a:pPr eaLnBrk="1" hangingPunct="1">
              <a:tabLst>
                <a:tab pos="139700" algn="l"/>
                <a:tab pos="457200" algn="l"/>
              </a:tabLst>
            </a:pPr>
            <a:r>
              <a:rPr lang="en-US" smtClean="0">
                <a:latin typeface="Times" pitchFamily="-106" charset="0"/>
                <a:cs typeface="Times" pitchFamily="-106" charset="0"/>
                <a:sym typeface="Times" pitchFamily="-106" charset="0"/>
              </a:rPr>
              <a:t>Thus, the role of the Test Automation Specialist was born. These specialists usually work in relative isolation. They don’t do day-to-day testing, and they don’t have their hands in the production code. They have limited interactions with the testers and developers. Their job is to turn manual tests into automated tests.</a:t>
            </a:r>
          </a:p>
          <a:p>
            <a:pPr eaLnBrk="1" hangingPunct="1">
              <a:tabLst>
                <a:tab pos="139700" algn="l"/>
                <a:tab pos="457200" algn="l"/>
              </a:tabLst>
            </a:pPr>
            <a:r>
              <a:rPr lang="en-US" smtClean="0">
                <a:latin typeface="Times" pitchFamily="-106" charset="0"/>
                <a:cs typeface="Times" pitchFamily="-106" charset="0"/>
                <a:sym typeface="Times" pitchFamily="-106" charset="0"/>
              </a:rPr>
              <a:t>That isolation means that if the production code isn’t testable, these specialists have to find a workaround because testability enhancements are usually low on the priority list for the developers. I’ve been one of these specialists, and I’ve fought untestable code to get automated tests in place. It’s frustrating, but oddly addictive. When I managed to automate tests against an untestable interface, I felt like I’d slain </a:t>
            </a:r>
            <a:r>
              <a:rPr lang="en-US" u="sng" smtClean="0">
                <a:solidFill>
                  <a:srgbClr val="001EE5"/>
                </a:solidFill>
                <a:latin typeface="Times" pitchFamily="-106" charset="0"/>
                <a:cs typeface="Times" pitchFamily="-106" charset="0"/>
                <a:sym typeface="Times" pitchFamily="-106" charset="0"/>
                <a:hlinkClick r:id="rId3"/>
              </a:rPr>
              <a:t>Grendel</a:t>
            </a:r>
            <a:r>
              <a:rPr lang="en-US" smtClean="0">
                <a:latin typeface="Times" pitchFamily="-106" charset="0"/>
                <a:cs typeface="Times" pitchFamily="-106" charset="0"/>
                <a:sym typeface="Times" pitchFamily="-106" charset="0"/>
              </a:rPr>
              <a:t>, Grendel’s mother, all the Grendel cousins, and the horse they rode in on. I felt like a superhero.</a:t>
            </a:r>
          </a:p>
          <a:p>
            <a:pPr eaLnBrk="1" hangingPunct="1">
              <a:tabLst>
                <a:tab pos="139700" algn="l"/>
                <a:tab pos="457200" algn="l"/>
              </a:tabLst>
            </a:pPr>
            <a:r>
              <a:rPr lang="en-US" smtClean="0">
                <a:latin typeface="Times" pitchFamily="-106" charset="0"/>
                <a:cs typeface="Times" pitchFamily="-106" charset="0"/>
                <a:sym typeface="Times" pitchFamily="-106" charset="0"/>
              </a:rPr>
              <a:t>But Agile teams increase their effectiveness and efficiency by breaking down silos, not by creating test automation superheroes. That means the test automation effort becomes a collaboration. Business stakeholders, analysts, and black box testers contribute tests expressed in an automatable form (e.g. a Fit table) while the programmers write the code to hook the tests up to the implementation.</a:t>
            </a:r>
          </a:p>
          <a:p>
            <a:pPr eaLnBrk="1" hangingPunct="1">
              <a:tabLst>
                <a:tab pos="139700" algn="l"/>
                <a:tab pos="457200" algn="l"/>
              </a:tabLst>
            </a:pPr>
            <a:r>
              <a:rPr lang="en-US" smtClean="0">
                <a:latin typeface="Times" pitchFamily="-106" charset="0"/>
                <a:cs typeface="Times" pitchFamily="-106" charset="0"/>
                <a:sym typeface="Times" pitchFamily="-106" charset="0"/>
              </a:rPr>
              <a:t>Since the programmers write the code to hook the tests to the implementation while implementing the user stories, they naturally end up writing more testable code. They’re not going to spend 3 days trying to find a workaround to address a field that doesn’t have a unique ID when they could spend 5 minutes adding the unique ID. Collaborating means that automating tests becomes a routine part of implementing code instead of an exercise in slaying Grendels. Less fun for test automation superheroes, but much more sensible for teams that actually want to get stuff done.</a:t>
            </a:r>
          </a:p>
          <a:p>
            <a:pPr eaLnBrk="1" hangingPunct="1">
              <a:tabLst>
                <a:tab pos="139700" algn="l"/>
                <a:tab pos="457200" algn="l"/>
              </a:tabLst>
            </a:pPr>
            <a:r>
              <a:rPr lang="en-US" smtClean="0">
                <a:latin typeface="Times" pitchFamily="-106" charset="0"/>
                <a:cs typeface="Times" pitchFamily="-106" charset="0"/>
                <a:sym typeface="Times" pitchFamily="-106" charset="0"/>
              </a:rPr>
              <a:t>So that means Agile teams need tools that foster collaboration rather than tools that encourage a whole separate silo of specialists.</a:t>
            </a:r>
          </a:p>
          <a:p>
            <a:pPr eaLnBrk="1" hangingPunct="1">
              <a:spcBef>
                <a:spcPts val="1200"/>
              </a:spcBef>
              <a:tabLst>
                <a:tab pos="139700" algn="l"/>
                <a:tab pos="457200" algn="l"/>
              </a:tabLst>
            </a:pPr>
            <a:endParaRPr lang="en-US" sz="1600" smtClean="0">
              <a:solidFill>
                <a:srgbClr val="000000"/>
              </a:solidFill>
              <a:latin typeface="Arial" charset="0"/>
              <a:cs typeface="Arial" charset="0"/>
              <a:sym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1400"/>
              </a:spcBef>
              <a:tabLst>
                <a:tab pos="139700" algn="l"/>
                <a:tab pos="457200" algn="l"/>
              </a:tabLst>
            </a:pPr>
            <a:r>
              <a:rPr lang="en-US" sz="1400" b="1" dirty="0" smtClean="0">
                <a:latin typeface="Times" charset="0"/>
                <a:cs typeface="Times" charset="0"/>
                <a:sym typeface="Times" charset="0"/>
              </a:rPr>
              <a:t>Characteristics of Effective Agile Test Automation Tools</a:t>
            </a:r>
          </a:p>
          <a:p>
            <a:pPr eaLnBrk="1" hangingPunct="1">
              <a:spcBef>
                <a:spcPts val="1400"/>
              </a:spcBef>
              <a:tabLst>
                <a:tab pos="139700" algn="l"/>
                <a:tab pos="457200" algn="l"/>
              </a:tabLst>
            </a:pPr>
            <a:r>
              <a:rPr lang="en-US" dirty="0" smtClean="0">
                <a:latin typeface="Times" charset="0"/>
                <a:cs typeface="Times" charset="0"/>
                <a:sym typeface="Times" charset="0"/>
              </a:rPr>
              <a:t>Reviewing the problems with traditional test automation tools, we find that Agile teams need test automation tools/frameworks that:</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starting the test automation effort immediately, using a test-first approach.</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Separate the essence of the test from the implementation details.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and encourage good programming practices for the code portion of the test automation.</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writing test automation code using real languages, with real IDEs.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Foster collaboration.</a:t>
            </a:r>
          </a:p>
          <a:p>
            <a:pPr eaLnBrk="1" hangingPunct="1">
              <a:tabLst>
                <a:tab pos="139700" algn="l"/>
                <a:tab pos="457200" algn="l"/>
              </a:tabLst>
            </a:pPr>
            <a:r>
              <a:rPr lang="en-US" dirty="0" smtClean="0">
                <a:latin typeface="Times" charset="0"/>
                <a:cs typeface="Times" charset="0"/>
                <a:sym typeface="Times" charset="0"/>
              </a:rPr>
              <a:t>Fit, </a:t>
            </a:r>
            <a:r>
              <a:rPr lang="en-US" dirty="0" err="1" smtClean="0">
                <a:latin typeface="Times" charset="0"/>
                <a:cs typeface="Times" charset="0"/>
                <a:sym typeface="Times" charset="0"/>
              </a:rPr>
              <a:t>Fitnesse</a:t>
            </a:r>
            <a:r>
              <a:rPr lang="en-US" dirty="0" smtClean="0">
                <a:latin typeface="Times" charset="0"/>
                <a:cs typeface="Times" charset="0"/>
                <a:sym typeface="Times" charset="0"/>
              </a:rPr>
              <a:t>, and related tools (see the list at the end of the post for more) do just that.</a:t>
            </a:r>
          </a:p>
          <a:p>
            <a:pPr eaLnBrk="1" hangingPunct="1">
              <a:tabLst>
                <a:tab pos="139700" algn="l"/>
                <a:tab pos="457200" algn="l"/>
              </a:tabLst>
            </a:pPr>
            <a:r>
              <a:rPr lang="en-US" dirty="0" smtClean="0">
                <a:latin typeface="Times" charset="0"/>
                <a:cs typeface="Times" charset="0"/>
                <a:sym typeface="Times" charset="0"/>
              </a:rPr>
              <a:t>Testers or business stakeholders express expectations about the business-facing, externally visible behavior in a table using keywords or a Domain Specific Language (DSL). Programmers encapsulate all the implementation details, the button-pushing or API-calling bits, in a library or fixture.</a:t>
            </a:r>
          </a:p>
          <a:p>
            <a:pPr eaLnBrk="1" hangingPunct="1">
              <a:tabLst>
                <a:tab pos="139700" algn="l"/>
                <a:tab pos="457200" algn="l"/>
              </a:tabLst>
            </a:pPr>
            <a:r>
              <a:rPr lang="en-US" dirty="0" smtClean="0">
                <a:latin typeface="Times" charset="0"/>
                <a:cs typeface="Times" charset="0"/>
                <a:sym typeface="Times" charset="0"/>
              </a:rPr>
              <a:t>So our Shopping Cart example from above might be expressed like this:</a:t>
            </a:r>
          </a:p>
          <a:p>
            <a:pPr eaLnBrk="1" hangingPunct="1">
              <a:spcBef>
                <a:spcPts val="1200"/>
              </a:spcBef>
              <a:tabLst>
                <a:tab pos="139700" algn="l"/>
                <a:tab pos="457200" algn="l"/>
              </a:tabLst>
            </a:pPr>
            <a:r>
              <a:rPr lang="en-US" dirty="0" smtClean="0">
                <a:latin typeface="Courier" charset="0"/>
                <a:ea typeface="Courier" charset="0"/>
                <a:cs typeface="Courier" charset="0"/>
                <a:sym typeface="Courier" charset="0"/>
              </a:rPr>
              <a:t>Choose item by </a:t>
            </a:r>
            <a:r>
              <a:rPr lang="en-US" dirty="0" err="1" smtClean="0">
                <a:latin typeface="Courier" charset="0"/>
                <a:ea typeface="Courier" charset="0"/>
                <a:cs typeface="Courier" charset="0"/>
                <a:sym typeface="Courier" charset="0"/>
              </a:rPr>
              <a:t>sku</a:t>
            </a:r>
            <a:r>
              <a:rPr lang="en-US" dirty="0" smtClean="0">
                <a:latin typeface="Courier" charset="0"/>
                <a:ea typeface="Courier" charset="0"/>
                <a:cs typeface="Courier" charset="0"/>
                <a:sym typeface="Courier" charset="0"/>
              </a:rPr>
              <a:t> 12345</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Item price should be $7.00</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Set quantity to 6</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Shopping cart total should be $42.00</a:t>
            </a:r>
            <a:endParaRPr lang="en-US" dirty="0" smtClean="0">
              <a:latin typeface="Times" charset="0"/>
              <a:cs typeface="Times" charset="0"/>
              <a:sym typeface="Times" charset="0"/>
            </a:endParaRPr>
          </a:p>
          <a:p>
            <a:pPr eaLnBrk="1" hangingPunct="1">
              <a:spcBef>
                <a:spcPts val="1200"/>
              </a:spcBef>
              <a:tabLst>
                <a:tab pos="139700" algn="l"/>
                <a:tab pos="457200" algn="l"/>
              </a:tabLst>
            </a:pPr>
            <a:r>
              <a:rPr lang="en-US" dirty="0" smtClean="0">
                <a:latin typeface="Times" charset="0"/>
                <a:cs typeface="Times" charset="0"/>
                <a:sym typeface="Times" charset="0"/>
              </a:rPr>
              <a:t>See, no button IDs. No field IDs. Nothing except the essence of the test.</a:t>
            </a:r>
          </a:p>
          <a:p>
            <a:pPr eaLnBrk="1" hangingPunct="1">
              <a:spcBef>
                <a:spcPts val="1200"/>
              </a:spcBef>
              <a:tabLst>
                <a:tab pos="139700" algn="l"/>
                <a:tab pos="457200" algn="l"/>
              </a:tabLst>
            </a:pPr>
            <a:r>
              <a:rPr lang="en-US" dirty="0" smtClean="0">
                <a:latin typeface="Times" charset="0"/>
                <a:cs typeface="Times" charset="0"/>
                <a:sym typeface="Times" charset="0"/>
              </a:rPr>
              <a:t>And by writing our test in that kind of stripped-down-to-the-essence way makes it no longer just a test. As </a:t>
            </a:r>
            <a:r>
              <a:rPr lang="en-US" u="sng" dirty="0" smtClean="0">
                <a:solidFill>
                  <a:srgbClr val="001EE5"/>
                </a:solidFill>
                <a:latin typeface="Times" charset="0"/>
                <a:cs typeface="Times" charset="0"/>
                <a:sym typeface="Times" charset="0"/>
                <a:hlinkClick r:id="rId3"/>
              </a:rPr>
              <a:t>Brian Marick</a:t>
            </a:r>
            <a:r>
              <a:rPr lang="en-US" dirty="0" smtClean="0">
                <a:latin typeface="Times" charset="0"/>
                <a:cs typeface="Times" charset="0"/>
                <a:sym typeface="Times" charset="0"/>
              </a:rPr>
              <a:t> would point out, it’s an example of how the software should behave in a particular situation. It’s something we can articulate, discuss, and explore while we’re still figuring out the requirements. The team as a whole can collaborate on creating many such examples as part of the effort to gain a shared understanding of the real requirements for a given user story.</a:t>
            </a:r>
          </a:p>
          <a:p>
            <a:pPr eaLnBrk="1" hangingPunct="1">
              <a:spcBef>
                <a:spcPts val="1200"/>
              </a:spcBef>
              <a:tabLst>
                <a:tab pos="139700" algn="l"/>
                <a:tab pos="457200" algn="l"/>
              </a:tabLst>
            </a:pPr>
            <a:r>
              <a:rPr lang="en-US" dirty="0" smtClean="0">
                <a:latin typeface="Times" charset="0"/>
                <a:cs typeface="Times" charset="0"/>
                <a:sym typeface="Times" charset="0"/>
              </a:rPr>
              <a:t>Expressing tests this way makes them automatable, not automated. Automating the test happens later, when the user story is implemented. That’s when the programmers write the code to hook the test up to the implementation, and that’s when the test becomes an executable specification.</a:t>
            </a:r>
          </a:p>
          <a:p>
            <a:pPr eaLnBrk="1" hangingPunct="1">
              <a:spcBef>
                <a:spcPts val="1200"/>
              </a:spcBef>
              <a:tabLst>
                <a:tab pos="139700" algn="l"/>
                <a:tab pos="457200" algn="l"/>
              </a:tabLst>
            </a:pPr>
            <a:r>
              <a:rPr lang="en-US" dirty="0" smtClean="0">
                <a:latin typeface="Times" charset="0"/>
                <a:cs typeface="Times" charset="0"/>
                <a:sym typeface="Times" charset="0"/>
              </a:rPr>
              <a:t>Before it is automated, that same artifact can serve as a manual test script. However, unlike the traditional test automation workflow where manual tests are translated into automated tests, here there is no wasteful translation of one artifact into another. Instead, the one artifact is leveraged for multiple purposes.</a:t>
            </a:r>
          </a:p>
          <a:p>
            <a:pPr eaLnBrk="1" hangingPunct="1">
              <a:spcBef>
                <a:spcPts val="1200"/>
              </a:spcBef>
              <a:tabLst>
                <a:tab pos="139700" algn="l"/>
                <a:tab pos="457200" algn="l"/>
              </a:tabLst>
            </a:pPr>
            <a:r>
              <a:rPr lang="en-US" dirty="0" smtClean="0">
                <a:latin typeface="Times" charset="0"/>
                <a:cs typeface="Times" charset="0"/>
                <a:sym typeface="Times" charset="0"/>
              </a:rPr>
              <a:t>For that matter, because we’re omitting implementation-specific details from the test, the test can be re-used if the system were ported to a completely different technology. There is nothing specific to a Windows or Web-based interface in the test. The test would be equally valid for a green screen, a Web services interface, a command line interface, or even a punch-card interface. Leverage. It’s all about the leverage.</a:t>
            </a:r>
          </a:p>
          <a:p>
            <a:pPr eaLnBrk="1" hangingPunct="1">
              <a:spcBef>
                <a:spcPts val="1200"/>
              </a:spcBef>
              <a:tabLst>
                <a:tab pos="139700" algn="l"/>
                <a:tab pos="457200" algn="l"/>
              </a:tabLst>
            </a:pPr>
            <a:endParaRPr lang="en-US" sz="1600" dirty="0" smtClean="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1724506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8135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Multivariate Testing</a:t>
            </a:r>
          </a:p>
          <a:p>
            <a:pPr marL="0" indent="0">
              <a:buNone/>
            </a:pPr>
            <a:r>
              <a:rPr lang="en-US" dirty="0" smtClean="0"/>
              <a:t>These activities are not intended to take place with each piece of functionality, but rather at key points in your project.</a:t>
            </a:r>
          </a:p>
          <a:p>
            <a:pPr marL="0" indent="0">
              <a:buNone/>
            </a:pPr>
            <a:endParaRPr lang="en-US" dirty="0" smtClean="0"/>
          </a:p>
          <a:p>
            <a:pPr marL="0" indent="0">
              <a:buNone/>
            </a:pPr>
            <a:r>
              <a:rPr lang="en-US" dirty="0" smtClean="0"/>
              <a:t>This is </a:t>
            </a:r>
            <a:r>
              <a:rPr lang="en-US" u="sng" dirty="0" smtClean="0"/>
              <a:t>usually</a:t>
            </a:r>
            <a:r>
              <a:rPr lang="en-US" dirty="0" smtClean="0"/>
              <a:t> prior to or immediately after a release.</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125</a:t>
            </a:fld>
            <a:endParaRPr lang="en-US"/>
          </a:p>
        </p:txBody>
      </p:sp>
    </p:spTree>
    <p:extLst>
      <p:ext uri="{BB962C8B-B14F-4D97-AF65-F5344CB8AC3E}">
        <p14:creationId xmlns:p14="http://schemas.microsoft.com/office/powerpoint/2010/main" val="23082203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4B9734F-38D8-AF40-9EF2-9EF2EBB3C68A}" type="slidenum">
              <a:rPr lang="en-AU"/>
              <a:pPr eaLnBrk="1" hangingPunct="1"/>
              <a:t>126</a:t>
            </a:fld>
            <a:endParaRPr lang="en-AU"/>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ja-JP" dirty="0">
                <a:cs typeface="ＭＳ Ｐゴシック" charset="0"/>
              </a:rPr>
              <a:t>Allows testers to use their experience and expertise to develop tests and find potential bugs that may not be considered during the design and development stages</a:t>
            </a:r>
          </a:p>
          <a:p>
            <a:pPr eaLnBrk="1" hangingPunct="1"/>
            <a:r>
              <a:rPr lang="en-GB" altLang="ja-JP" dirty="0">
                <a:cs typeface="ＭＳ Ｐゴシック" charset="0"/>
              </a:rPr>
              <a:t>Allows the tester the freedom to wander off the beaten track to areas that could be missed in other testing activities</a:t>
            </a:r>
          </a:p>
          <a:p>
            <a:pPr eaLnBrk="1" hangingPunct="1"/>
            <a:r>
              <a:rPr lang="en-GB" dirty="0">
                <a:cs typeface="ＭＳ Ｐゴシック" charset="0"/>
              </a:rPr>
              <a:t>Gut feeling of the tester plays an important role in ET</a:t>
            </a:r>
            <a:r>
              <a:rPr lang="en-GB" dirty="0" smtClean="0">
                <a:cs typeface="ＭＳ Ｐゴシック" charset="0"/>
              </a:rPr>
              <a:t>.</a:t>
            </a:r>
          </a:p>
          <a:p>
            <a:pPr eaLnBrk="1" hangingPunct="1"/>
            <a:endParaRPr lang="en-GB" dirty="0" smtClean="0">
              <a:cs typeface="ＭＳ Ｐゴシック" charset="0"/>
            </a:endParaRPr>
          </a:p>
          <a:p>
            <a:r>
              <a:rPr lang="en-GB" sz="1200" kern="1200" dirty="0" smtClean="0">
                <a:solidFill>
                  <a:schemeClr val="tx1"/>
                </a:solidFill>
                <a:effectLst/>
                <a:latin typeface="+mn-lt"/>
                <a:ea typeface="+mn-ea"/>
                <a:cs typeface="+mn-cs"/>
              </a:rPr>
              <a:t>An informal test design technique where the tester actively controls the design of the tests as those tests are performed and uses information gained while testing to design new and better tests</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It is approach to </a:t>
            </a:r>
            <a:r>
              <a:rPr lang="en-GB" sz="1200" u="none" strike="noStrike" kern="1200" dirty="0" smtClean="0">
                <a:solidFill>
                  <a:schemeClr val="tx1"/>
                </a:solidFill>
                <a:effectLst/>
                <a:latin typeface="+mn-lt"/>
                <a:ea typeface="+mn-ea"/>
                <a:cs typeface="+mn-cs"/>
                <a:hlinkClick r:id="rId3"/>
              </a:rPr>
              <a:t>software testing</a:t>
            </a:r>
            <a:r>
              <a:rPr lang="en-GB" sz="1200" kern="1200" dirty="0" smtClean="0">
                <a:solidFill>
                  <a:schemeClr val="tx1"/>
                </a:solidFill>
                <a:effectLst/>
                <a:latin typeface="+mn-lt"/>
                <a:ea typeface="+mn-ea"/>
                <a:cs typeface="+mn-cs"/>
              </a:rPr>
              <a:t> that is concisely described as simultaneous learning, </a:t>
            </a:r>
            <a:r>
              <a:rPr lang="en-GB" sz="1200" u="none" strike="noStrike" kern="1200" dirty="0" smtClean="0">
                <a:solidFill>
                  <a:schemeClr val="tx1"/>
                </a:solidFill>
                <a:effectLst/>
                <a:latin typeface="+mn-lt"/>
                <a:ea typeface="+mn-ea"/>
                <a:cs typeface="+mn-cs"/>
                <a:hlinkClick r:id="rId4"/>
              </a:rPr>
              <a:t>test design</a:t>
            </a:r>
            <a:r>
              <a:rPr lang="en-GB" sz="1200" kern="1200" dirty="0" smtClean="0">
                <a:solidFill>
                  <a:schemeClr val="tx1"/>
                </a:solidFill>
                <a:effectLst/>
                <a:latin typeface="+mn-lt"/>
                <a:ea typeface="+mn-ea"/>
                <a:cs typeface="+mn-cs"/>
              </a:rPr>
              <a:t> and test execution. </a:t>
            </a:r>
            <a:r>
              <a:rPr lang="en-GB" sz="1200" u="none" strike="noStrike" kern="1200" dirty="0" smtClean="0">
                <a:solidFill>
                  <a:schemeClr val="tx1"/>
                </a:solidFill>
                <a:effectLst/>
                <a:latin typeface="+mn-lt"/>
                <a:ea typeface="+mn-ea"/>
                <a:cs typeface="+mn-cs"/>
                <a:hlinkClick r:id="rId5"/>
              </a:rPr>
              <a:t>Cem Kaner</a:t>
            </a:r>
            <a:r>
              <a:rPr lang="en-GB" sz="1200" kern="1200" dirty="0" smtClean="0">
                <a:solidFill>
                  <a:schemeClr val="tx1"/>
                </a:solidFill>
                <a:effectLst/>
                <a:latin typeface="+mn-lt"/>
                <a:ea typeface="+mn-ea"/>
                <a:cs typeface="+mn-cs"/>
              </a:rPr>
              <a:t>, who coined the term in 1983, now defines exploratory testing as "a style of software testing that emphasizes the personal freedom and responsibility of the individual tester to continually optimize the quality of his/her work by treating test-related learning, test design, test execution, and test result interpretation as mutually supportive activities that run in parallel throughout the project."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While the software is being tested, the tester learns information that, together with experience and </a:t>
            </a:r>
            <a:r>
              <a:rPr lang="en-GB" sz="1200" u="none" strike="noStrike" kern="1200" dirty="0" smtClean="0">
                <a:solidFill>
                  <a:schemeClr val="tx1"/>
                </a:solidFill>
                <a:effectLst/>
                <a:latin typeface="+mn-lt"/>
                <a:ea typeface="+mn-ea"/>
                <a:cs typeface="+mn-cs"/>
                <a:hlinkClick r:id="rId6"/>
              </a:rPr>
              <a:t>creativity</a:t>
            </a:r>
            <a:r>
              <a:rPr lang="en-GB" sz="1200" kern="1200" dirty="0" smtClean="0">
                <a:solidFill>
                  <a:schemeClr val="tx1"/>
                </a:solidFill>
                <a:effectLst/>
                <a:latin typeface="+mn-lt"/>
                <a:ea typeface="+mn-ea"/>
                <a:cs typeface="+mn-cs"/>
              </a:rPr>
              <a:t>, generates new good tests to run.</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To put structure around and facilitate reporting and targeting of exploratory testing, charters and sessions (as in session-based testing) are used.</a:t>
            </a:r>
            <a:endParaRPr lang="en-US" sz="1200" kern="1200" dirty="0" smtClean="0">
              <a:solidFill>
                <a:schemeClr val="tx1"/>
              </a:solidFill>
              <a:effectLst/>
              <a:latin typeface="+mn-lt"/>
              <a:ea typeface="+mn-ea"/>
              <a:cs typeface="+mn-cs"/>
            </a:endParaRPr>
          </a:p>
          <a:p>
            <a:pPr eaLnBrk="1" hangingPunct="1"/>
            <a:endParaRPr lang="en-AU" dirty="0">
              <a:cs typeface="ＭＳ Ｐゴシック"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Performance</a:t>
            </a:r>
          </a:p>
          <a:p>
            <a:r>
              <a:rPr lang="en-US" dirty="0" smtClean="0"/>
              <a:t>Security</a:t>
            </a:r>
          </a:p>
          <a:p>
            <a:r>
              <a:rPr lang="en-US" dirty="0" smtClean="0"/>
              <a:t>Manageability</a:t>
            </a:r>
          </a:p>
          <a:p>
            <a:r>
              <a:rPr lang="en-US" dirty="0" err="1" smtClean="0"/>
              <a:t>Monitoribility</a:t>
            </a:r>
            <a:endParaRPr lang="en-US" dirty="0" smtClean="0"/>
          </a:p>
          <a:p>
            <a:r>
              <a:rPr lang="en-US" dirty="0" smtClean="0"/>
              <a:t>Auditability</a:t>
            </a:r>
          </a:p>
          <a:p>
            <a:r>
              <a:rPr lang="en-US" dirty="0" smtClean="0"/>
              <a:t>Availability</a:t>
            </a:r>
          </a:p>
          <a:p>
            <a:r>
              <a:rPr lang="en-US" dirty="0" smtClean="0"/>
              <a:t>Usability</a:t>
            </a:r>
          </a:p>
          <a:p>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E3ED551-2A37-2444-BFE7-6F8A46354FD8}" type="slidenum">
              <a:rPr lang="en-AU"/>
              <a:pPr eaLnBrk="1" hangingPunct="1"/>
              <a:t>13</a:t>
            </a:fld>
            <a:endParaRPr lang="en-AU"/>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There are a number of Agile development practices that directly impact the quality of the code that is developed and the impact that testers can have on quality</a:t>
            </a:r>
          </a:p>
          <a:p>
            <a:pPr eaLnBrk="1" hangingPunct="1"/>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4/28/12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4/28/12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userDrawn="1"/>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4/28/12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4/28/12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4/28/12</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4/28/12</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4/28/12</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4/28/12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4/28/12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23.xml.rels><?xml version="1.0" encoding="UTF-8" standalone="yes"?>
<Relationships xmlns="http://schemas.openxmlformats.org/package/2006/relationships"><Relationship Id="rId3" Type="http://schemas.openxmlformats.org/officeDocument/2006/relationships/image" Target="../media/image45.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mmunity.thoughtworks.com/hives/f83e3d7490/summary" TargetMode="External"/><Relationship Id="rId3" Type="http://schemas.openxmlformats.org/officeDocument/2006/relationships/hyperlink" Target="mailto:mphilip@thoughtworks.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gif"/><Relationship Id="rId6" Type="http://schemas.openxmlformats.org/officeDocument/2006/relationships/image" Target="../media/image12.gif"/><Relationship Id="rId7"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1.bin"/><Relationship Id="rId5" Type="http://schemas.openxmlformats.org/officeDocument/2006/relationships/image" Target="../media/image3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2.bin"/><Relationship Id="rId5" Type="http://schemas.openxmlformats.org/officeDocument/2006/relationships/image" Target="../media/image4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3.bin"/><Relationship Id="rId5" Type="http://schemas.openxmlformats.org/officeDocument/2006/relationships/image" Target="../media/image4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4.bin"/><Relationship Id="rId5" Type="http://schemas.openxmlformats.org/officeDocument/2006/relationships/image" Target="../media/image42.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5.bin"/><Relationship Id="rId5" Type="http://schemas.openxmlformats.org/officeDocument/2006/relationships/image" Target="../media/image43.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6.bin"/><Relationship Id="rId5" Type="http://schemas.openxmlformats.org/officeDocument/2006/relationships/image" Target="../media/image44.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2288"/>
            <a:ext cx="7772400" cy="1470025"/>
          </a:xfrm>
        </p:spPr>
        <p:txBody>
          <a:bodyPr/>
          <a:lstStyle/>
          <a:p>
            <a:r>
              <a:rPr lang="en-US" dirty="0" smtClean="0">
                <a:cs typeface="Marydale"/>
              </a:rPr>
              <a:t>Agile QA Practices</a:t>
            </a:r>
            <a:endParaRPr lang="en-US" dirty="0">
              <a:cs typeface="Marydale"/>
            </a:endParaRPr>
          </a:p>
        </p:txBody>
      </p:sp>
      <p:sp>
        <p:nvSpPr>
          <p:cNvPr id="3" name="Subtitle 2"/>
          <p:cNvSpPr>
            <a:spLocks noGrp="1"/>
          </p:cNvSpPr>
          <p:nvPr>
            <p:ph type="subTitle" idx="1"/>
          </p:nvPr>
        </p:nvSpPr>
        <p:spPr>
          <a:xfrm>
            <a:off x="1371600" y="4250302"/>
            <a:ext cx="6400800" cy="1752600"/>
          </a:xfrm>
        </p:spPr>
        <p:txBody>
          <a:bodyPr/>
          <a:lstStyle/>
          <a:p>
            <a:r>
              <a:rPr lang="en-US" dirty="0" smtClean="0">
                <a:solidFill>
                  <a:srgbClr val="333333"/>
                </a:solidFill>
                <a:latin typeface="CamingoDos Pro Regular"/>
                <a:cs typeface="CamingoDos Pro Regular"/>
              </a:rPr>
              <a:t>A course from </a:t>
            </a:r>
          </a:p>
          <a:p>
            <a:r>
              <a:rPr lang="en-US" dirty="0" smtClean="0">
                <a:solidFill>
                  <a:srgbClr val="333333"/>
                </a:solidFill>
                <a:latin typeface="CamingoDos Pro Regular"/>
                <a:cs typeface="CamingoDos Pro Regular"/>
              </a:rPr>
              <a:t>ThoughtWorks Studios</a:t>
            </a:r>
            <a:endParaRPr lang="en-US" dirty="0">
              <a:latin typeface="CamingoDos Pro Regular"/>
              <a:cs typeface="CamingoDos Pro Regular"/>
            </a:endParaRPr>
          </a:p>
        </p:txBody>
      </p:sp>
      <p:pic>
        <p:nvPicPr>
          <p:cNvPr id="4" name="Picture 3"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10151"/>
            <a:ext cx="2036709" cy="855137"/>
          </a:xfrm>
          <a:prstGeom prst="rect">
            <a:avLst/>
          </a:prstGeom>
        </p:spPr>
      </p:pic>
      <p:grpSp>
        <p:nvGrpSpPr>
          <p:cNvPr id="14" name="Group 13"/>
          <p:cNvGrpSpPr/>
          <p:nvPr/>
        </p:nvGrpSpPr>
        <p:grpSpPr>
          <a:xfrm>
            <a:off x="3920797" y="825890"/>
            <a:ext cx="4537403" cy="465441"/>
            <a:chOff x="3920797" y="825890"/>
            <a:chExt cx="4537403" cy="465441"/>
          </a:xfrm>
        </p:grpSpPr>
        <p:pic>
          <p:nvPicPr>
            <p:cNvPr id="5" name="Picture 4" descr="logo_mingle_bl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797" y="825890"/>
              <a:ext cx="1772641" cy="457932"/>
            </a:xfrm>
            <a:prstGeom prst="rect">
              <a:avLst/>
            </a:prstGeom>
          </p:spPr>
        </p:pic>
        <p:pic>
          <p:nvPicPr>
            <p:cNvPr id="6" name="Picture 5" descr="logo_twist_bl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936" y="825890"/>
              <a:ext cx="1370241" cy="435144"/>
            </a:xfrm>
            <a:prstGeom prst="rect">
              <a:avLst/>
            </a:prstGeom>
          </p:spPr>
        </p:pic>
        <p:pic>
          <p:nvPicPr>
            <p:cNvPr id="7" name="Picture 6" descr="logo_go_bla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18" y="825890"/>
              <a:ext cx="1036582" cy="465441"/>
            </a:xfrm>
            <a:prstGeom prst="rect">
              <a:avLst/>
            </a:prstGeom>
          </p:spPr>
        </p:pic>
      </p:grpSp>
      <p:cxnSp>
        <p:nvCxnSpPr>
          <p:cNvPr id="10" name="Straight Connector 9"/>
          <p:cNvCxnSpPr/>
          <p:nvPr/>
        </p:nvCxnSpPr>
        <p:spPr>
          <a:xfrm>
            <a:off x="685800" y="1935959"/>
            <a:ext cx="7772400" cy="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4193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Composition</a:t>
            </a:r>
            <a:endParaRPr lang="en-US" dirty="0"/>
          </a:p>
        </p:txBody>
      </p:sp>
      <p:pic>
        <p:nvPicPr>
          <p:cNvPr id="3" name="Picture 2" descr="Indicative Team Compos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540" y="1340536"/>
            <a:ext cx="5918248" cy="4503464"/>
          </a:xfrm>
          <a:prstGeom prst="rect">
            <a:avLst/>
          </a:prstGeom>
        </p:spPr>
      </p:pic>
      <p:pic>
        <p:nvPicPr>
          <p:cNvPr id="52" name="Picture 51" descr="vern_is_wonde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504" y="1956532"/>
            <a:ext cx="362614" cy="1252284"/>
          </a:xfrm>
          <a:prstGeom prst="rect">
            <a:avLst/>
          </a:prstGeom>
        </p:spPr>
      </p:pic>
    </p:spTree>
    <p:extLst>
      <p:ext uri="{BB962C8B-B14F-4D97-AF65-F5344CB8AC3E}">
        <p14:creationId xmlns:p14="http://schemas.microsoft.com/office/powerpoint/2010/main" val="2586662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automates?</a:t>
            </a:r>
            <a:endParaRPr lang="en-US" dirty="0"/>
          </a:p>
        </p:txBody>
      </p:sp>
      <p:sp>
        <p:nvSpPr>
          <p:cNvPr id="3" name="Content Placeholder 2"/>
          <p:cNvSpPr>
            <a:spLocks noGrp="1"/>
          </p:cNvSpPr>
          <p:nvPr>
            <p:ph idx="1"/>
          </p:nvPr>
        </p:nvSpPr>
        <p:spPr/>
        <p:txBody>
          <a:bodyPr>
            <a:normAutofit/>
          </a:bodyPr>
          <a:lstStyle/>
          <a:p>
            <a:pPr lvl="1"/>
            <a:r>
              <a:rPr lang="en-US" dirty="0" smtClean="0"/>
              <a:t>Shared </a:t>
            </a:r>
            <a:r>
              <a:rPr lang="en-US" dirty="0"/>
              <a:t>responsibility of the team = much more likely to succeed</a:t>
            </a:r>
          </a:p>
          <a:p>
            <a:pPr lvl="1"/>
            <a:r>
              <a:rPr lang="en-US" dirty="0"/>
              <a:t>Feedback improves the confidence of all team members in the quality of the software</a:t>
            </a:r>
          </a:p>
          <a:p>
            <a:pPr lvl="1"/>
            <a:r>
              <a:rPr lang="en-US" dirty="0"/>
              <a:t>Shared ownership leads to an understanding of the tests</a:t>
            </a:r>
          </a:p>
          <a:p>
            <a:pPr lvl="1"/>
            <a:r>
              <a:rPr lang="en-US" dirty="0"/>
              <a:t>Avoids a false confidence in </a:t>
            </a:r>
            <a:r>
              <a:rPr lang="en-US" dirty="0" smtClean="0"/>
              <a:t>automation</a:t>
            </a:r>
            <a:endParaRPr lang="en-US" dirty="0"/>
          </a:p>
        </p:txBody>
      </p:sp>
    </p:spTree>
    <p:extLst>
      <p:ext uri="{BB962C8B-B14F-4D97-AF65-F5344CB8AC3E}">
        <p14:creationId xmlns:p14="http://schemas.microsoft.com/office/powerpoint/2010/main" val="261687124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38121" indent="-338121">
              <a:spcBef>
                <a:spcPts val="703"/>
              </a:spcBef>
              <a:defRPr/>
            </a:pPr>
            <a:r>
              <a:rPr lang="en-US" dirty="0"/>
              <a:t>Reduce head count</a:t>
            </a:r>
          </a:p>
          <a:p>
            <a:pPr marL="338121" indent="-338121">
              <a:spcBef>
                <a:spcPts val="703"/>
              </a:spcBef>
              <a:defRPr/>
            </a:pPr>
            <a:r>
              <a:rPr lang="en-US" dirty="0"/>
              <a:t>100% automation</a:t>
            </a:r>
          </a:p>
          <a:p>
            <a:pPr marL="338121" indent="-338121">
              <a:spcBef>
                <a:spcPts val="703"/>
              </a:spcBef>
              <a:defRPr/>
            </a:pPr>
            <a:r>
              <a:rPr lang="en-US" dirty="0"/>
              <a:t>ROI from day-1</a:t>
            </a:r>
          </a:p>
          <a:p>
            <a:pPr marL="338121" indent="-338121">
              <a:spcBef>
                <a:spcPts val="703"/>
              </a:spcBef>
              <a:defRPr/>
            </a:pPr>
            <a:r>
              <a:rPr lang="en-US" dirty="0"/>
              <a:t>A</a:t>
            </a:r>
            <a:r>
              <a:rPr lang="en-US" dirty="0" smtClean="0"/>
              <a:t>utomation </a:t>
            </a:r>
            <a:r>
              <a:rPr lang="en-US" dirty="0"/>
              <a:t>script can find more bugs</a:t>
            </a:r>
          </a:p>
          <a:p>
            <a:pPr marL="338121" indent="-338121">
              <a:spcBef>
                <a:spcPts val="703"/>
              </a:spcBef>
              <a:defRPr/>
            </a:pPr>
            <a:endParaRPr lang="en-US" dirty="0"/>
          </a:p>
        </p:txBody>
      </p:sp>
      <p:sp>
        <p:nvSpPr>
          <p:cNvPr id="3" name="Title 2"/>
          <p:cNvSpPr>
            <a:spLocks noGrp="1"/>
          </p:cNvSpPr>
          <p:nvPr>
            <p:ph type="title"/>
          </p:nvPr>
        </p:nvSpPr>
        <p:spPr/>
        <p:txBody>
          <a:bodyPr/>
          <a:lstStyle/>
          <a:p>
            <a:r>
              <a:rPr lang="en-US" dirty="0" smtClean="0"/>
              <a:t>Myths</a:t>
            </a:r>
            <a:endParaRPr lang="en-US" dirty="0"/>
          </a:p>
        </p:txBody>
      </p:sp>
    </p:spTree>
    <p:extLst>
      <p:ext uri="{BB962C8B-B14F-4D97-AF65-F5344CB8AC3E}">
        <p14:creationId xmlns:p14="http://schemas.microsoft.com/office/powerpoint/2010/main" val="522664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 and deliver</a:t>
            </a:r>
            <a:endParaRPr lang="en-US" dirty="0"/>
          </a:p>
        </p:txBody>
      </p:sp>
      <p:sp>
        <p:nvSpPr>
          <p:cNvPr id="3" name="Subtitle 2"/>
          <p:cNvSpPr>
            <a:spLocks noGrp="1"/>
          </p:cNvSpPr>
          <p:nvPr>
            <p:ph type="subTitle" idx="1"/>
          </p:nvPr>
        </p:nvSpPr>
        <p:spPr/>
        <p:txBody>
          <a:bodyPr/>
          <a:lstStyle/>
          <a:p>
            <a:r>
              <a:rPr lang="en-US" dirty="0" smtClean="0"/>
              <a:t>Iteration 2</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6" name="Rounded Rectangle 5"/>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TextBox 7"/>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9" name="TextBox 8"/>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0" name="TextBox 9"/>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1" name="TextBox 10"/>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2" name="Straight Arrow Connector 11"/>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6" name="Freeform 15"/>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7" name="Straight Arrow Connector 16"/>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668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r>
              <a:rPr lang="en-US" dirty="0"/>
              <a:t>Learn automation practices and patterns </a:t>
            </a:r>
          </a:p>
          <a:p>
            <a:r>
              <a:rPr lang="en-US" dirty="0"/>
              <a:t>Learn and do exploratory testing</a:t>
            </a:r>
          </a:p>
        </p:txBody>
      </p:sp>
    </p:spTree>
    <p:extLst>
      <p:ext uri="{BB962C8B-B14F-4D97-AF65-F5344CB8AC3E}">
        <p14:creationId xmlns:p14="http://schemas.microsoft.com/office/powerpoint/2010/main" val="3332562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Automation P</a:t>
            </a:r>
            <a:r>
              <a:rPr lang="en-US" dirty="0"/>
              <a:t>ractices and Patterns </a:t>
            </a:r>
          </a:p>
        </p:txBody>
      </p:sp>
      <p:sp>
        <p:nvSpPr>
          <p:cNvPr id="26" name="Text Placeholder 25"/>
          <p:cNvSpPr>
            <a:spLocks noGrp="1"/>
          </p:cNvSpPr>
          <p:nvPr>
            <p:ph type="body" idx="1"/>
          </p:nvPr>
        </p:nvSpPr>
        <p:spPr/>
        <p:txBody>
          <a:bodyPr/>
          <a:lstStyle/>
          <a:p>
            <a:r>
              <a:rPr lang="en-US" dirty="0" smtClean="0"/>
              <a:t>Functional Testing</a:t>
            </a:r>
            <a:endParaRPr lang="en-US" dirty="0"/>
          </a:p>
        </p:txBody>
      </p:sp>
    </p:spTree>
    <p:extLst>
      <p:ext uri="{BB962C8B-B14F-4D97-AF65-F5344CB8AC3E}">
        <p14:creationId xmlns:p14="http://schemas.microsoft.com/office/powerpoint/2010/main" val="289105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Proven practices for test development</a:t>
            </a:r>
            <a:endParaRPr lang="en-US" dirty="0"/>
          </a:p>
        </p:txBody>
      </p:sp>
      <p:sp>
        <p:nvSpPr>
          <p:cNvPr id="2" name="Content Placeholder 1"/>
          <p:cNvSpPr>
            <a:spLocks noGrp="1"/>
          </p:cNvSpPr>
          <p:nvPr>
            <p:ph idx="1"/>
          </p:nvPr>
        </p:nvSpPr>
        <p:spPr/>
        <p:txBody>
          <a:bodyPr>
            <a:normAutofit/>
          </a:bodyPr>
          <a:lstStyle/>
          <a:p>
            <a:pPr>
              <a:spcBef>
                <a:spcPts val="703"/>
              </a:spcBef>
              <a:defRPr/>
            </a:pPr>
            <a:r>
              <a:rPr lang="en-US" dirty="0"/>
              <a:t>Separate </a:t>
            </a:r>
            <a:r>
              <a:rPr lang="en-US" dirty="0" smtClean="0"/>
              <a:t>intent </a:t>
            </a:r>
            <a:r>
              <a:rPr lang="en-US" dirty="0"/>
              <a:t>from </a:t>
            </a:r>
            <a:r>
              <a:rPr lang="en-US" dirty="0" smtClean="0"/>
              <a:t>implementation (mechanics)</a:t>
            </a:r>
            <a:endParaRPr lang="en-US" dirty="0"/>
          </a:p>
          <a:p>
            <a:pPr>
              <a:spcBef>
                <a:spcPts val="703"/>
              </a:spcBef>
              <a:defRPr/>
            </a:pPr>
            <a:r>
              <a:rPr lang="en-US" dirty="0" smtClean="0"/>
              <a:t>Test automation </a:t>
            </a:r>
            <a:r>
              <a:rPr lang="en-US" dirty="0"/>
              <a:t>best practices = </a:t>
            </a:r>
            <a:r>
              <a:rPr lang="en-US" dirty="0" smtClean="0"/>
              <a:t>programming best practices:</a:t>
            </a:r>
            <a:endParaRPr lang="en-US" dirty="0"/>
          </a:p>
          <a:p>
            <a:pPr lvl="1">
              <a:spcBef>
                <a:spcPts val="703"/>
              </a:spcBef>
              <a:defRPr/>
            </a:pPr>
            <a:r>
              <a:rPr lang="en-US" dirty="0"/>
              <a:t>Abstraction</a:t>
            </a:r>
          </a:p>
          <a:p>
            <a:pPr lvl="1">
              <a:spcBef>
                <a:spcPts val="703"/>
              </a:spcBef>
              <a:defRPr/>
            </a:pPr>
            <a:r>
              <a:rPr lang="en-US" dirty="0"/>
              <a:t>Encapsulation</a:t>
            </a:r>
          </a:p>
          <a:p>
            <a:pPr lvl="1">
              <a:spcBef>
                <a:spcPts val="703"/>
              </a:spcBef>
              <a:defRPr/>
            </a:pPr>
            <a:r>
              <a:rPr lang="en-US" dirty="0" smtClean="0"/>
              <a:t>Refactoring</a:t>
            </a:r>
          </a:p>
          <a:p>
            <a:pPr lvl="1">
              <a:spcBef>
                <a:spcPts val="703"/>
              </a:spcBef>
              <a:defRPr/>
            </a:pPr>
            <a:r>
              <a:rPr lang="en-US" dirty="0" smtClean="0"/>
              <a:t>Don’t repeat yourself</a:t>
            </a:r>
            <a:endParaRPr lang="en-US" dirty="0"/>
          </a:p>
        </p:txBody>
      </p:sp>
    </p:spTree>
    <p:extLst>
      <p:ext uri="{BB962C8B-B14F-4D97-AF65-F5344CB8AC3E}">
        <p14:creationId xmlns:p14="http://schemas.microsoft.com/office/powerpoint/2010/main" val="160365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Proven practices for scenarios</a:t>
            </a:r>
            <a:endParaRPr lang="en-US" sz="2000" b="0" i="1" dirty="0">
              <a:solidFill>
                <a:schemeClr val="tx1"/>
              </a:solidFill>
            </a:endParaRPr>
          </a:p>
        </p:txBody>
      </p:sp>
      <p:sp>
        <p:nvSpPr>
          <p:cNvPr id="3" name="Content Placeholder 2"/>
          <p:cNvSpPr>
            <a:spLocks noGrp="1"/>
          </p:cNvSpPr>
          <p:nvPr>
            <p:ph idx="1"/>
          </p:nvPr>
        </p:nvSpPr>
        <p:spPr/>
        <p:txBody>
          <a:bodyPr/>
          <a:lstStyle/>
          <a:p>
            <a:r>
              <a:rPr lang="en-US" dirty="0"/>
              <a:t>Think (and specify) from the business perspective</a:t>
            </a:r>
          </a:p>
          <a:p>
            <a:r>
              <a:rPr lang="en-US" dirty="0"/>
              <a:t>Write tests for reusability</a:t>
            </a:r>
          </a:p>
          <a:p>
            <a:r>
              <a:rPr lang="en-US" dirty="0"/>
              <a:t>Refactor steps</a:t>
            </a:r>
          </a:p>
          <a:p>
            <a:r>
              <a:rPr lang="en-US" dirty="0"/>
              <a:t>Extract steps as you go</a:t>
            </a:r>
          </a:p>
          <a:p>
            <a:r>
              <a:rPr lang="en-US" dirty="0"/>
              <a:t>Rule of thumb for workflow – not more than 10 steps</a:t>
            </a:r>
          </a:p>
          <a:p>
            <a:r>
              <a:rPr lang="en-US" dirty="0"/>
              <a:t>Limit verifications and assertions in extracted </a:t>
            </a:r>
            <a:r>
              <a:rPr lang="en-US" dirty="0" smtClean="0"/>
              <a:t>steps</a:t>
            </a:r>
            <a:endParaRPr lang="en-US" dirty="0"/>
          </a:p>
        </p:txBody>
      </p:sp>
    </p:spTree>
    <p:extLst>
      <p:ext uri="{BB962C8B-B14F-4D97-AF65-F5344CB8AC3E}">
        <p14:creationId xmlns:p14="http://schemas.microsoft.com/office/powerpoint/2010/main" val="609425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smtClean="0"/>
              <a:t>Proven practices for user-interface tests</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smtClean="0"/>
              <a:t>UI Changes</a:t>
            </a:r>
          </a:p>
          <a:p>
            <a:pPr lvl="1"/>
            <a:r>
              <a:rPr lang="en-US" dirty="0" err="1"/>
              <a:t>Xpath</a:t>
            </a:r>
            <a:r>
              <a:rPr lang="en-US" dirty="0"/>
              <a:t> is difficult to </a:t>
            </a:r>
            <a:r>
              <a:rPr lang="en-US" dirty="0" smtClean="0"/>
              <a:t>maintain</a:t>
            </a:r>
            <a:br>
              <a:rPr lang="en-US" dirty="0" smtClean="0"/>
            </a:br>
            <a:r>
              <a:rPr lang="en-US" dirty="0" smtClean="0"/>
              <a:t>Avoid </a:t>
            </a:r>
            <a:r>
              <a:rPr lang="en-US" dirty="0"/>
              <a:t>using </a:t>
            </a:r>
            <a:r>
              <a:rPr lang="en-US" dirty="0" err="1"/>
              <a:t>xpaths</a:t>
            </a:r>
            <a:endParaRPr lang="en-US" dirty="0"/>
          </a:p>
          <a:p>
            <a:pPr lvl="1"/>
            <a:r>
              <a:rPr lang="en-US" dirty="0"/>
              <a:t>ID </a:t>
            </a:r>
            <a:r>
              <a:rPr lang="en-US" dirty="0" smtClean="0"/>
              <a:t>change</a:t>
            </a:r>
            <a:br>
              <a:rPr lang="en-US" dirty="0" smtClean="0"/>
            </a:br>
            <a:r>
              <a:rPr lang="en-US" dirty="0" smtClean="0"/>
              <a:t>Create </a:t>
            </a:r>
            <a:r>
              <a:rPr lang="en-US" dirty="0"/>
              <a:t>constant </a:t>
            </a:r>
            <a:r>
              <a:rPr lang="en-US" dirty="0" smtClean="0"/>
              <a:t>IDs &amp; reuse</a:t>
            </a:r>
            <a:endParaRPr lang="en-US" dirty="0"/>
          </a:p>
        </p:txBody>
      </p:sp>
    </p:spTree>
    <p:extLst>
      <p:ext uri="{BB962C8B-B14F-4D97-AF65-F5344CB8AC3E}">
        <p14:creationId xmlns:p14="http://schemas.microsoft.com/office/powerpoint/2010/main" val="547496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Challenges</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0">
              <a:buNone/>
            </a:pPr>
            <a:r>
              <a:rPr lang="en-US" dirty="0" smtClean="0"/>
              <a:t>Unstable Tests</a:t>
            </a:r>
          </a:p>
          <a:p>
            <a:pPr lvl="1"/>
            <a:r>
              <a:rPr lang="en-US" dirty="0" smtClean="0"/>
              <a:t>Page </a:t>
            </a:r>
            <a:r>
              <a:rPr lang="en-US" dirty="0"/>
              <a:t>synchronization</a:t>
            </a:r>
          </a:p>
          <a:p>
            <a:pPr lvl="1"/>
            <a:r>
              <a:rPr lang="en-US" dirty="0" smtClean="0"/>
              <a:t>Waits</a:t>
            </a:r>
          </a:p>
          <a:p>
            <a:pPr lvl="1"/>
            <a:r>
              <a:rPr lang="en-US" dirty="0" smtClean="0"/>
              <a:t>Data dependencies</a:t>
            </a:r>
          </a:p>
          <a:p>
            <a:pPr lvl="1"/>
            <a:r>
              <a:rPr lang="en-US" dirty="0" smtClean="0"/>
              <a:t>Side-effects from tests</a:t>
            </a:r>
          </a:p>
          <a:p>
            <a:pPr lvl="1"/>
            <a:r>
              <a:rPr lang="en-US" dirty="0" smtClean="0"/>
              <a:t>Order/group execution problems</a:t>
            </a:r>
          </a:p>
          <a:p>
            <a:pPr marL="0" indent="0">
              <a:buNone/>
            </a:pPr>
            <a:r>
              <a:rPr lang="en-US" dirty="0" smtClean="0"/>
              <a:t>Unclear Tests</a:t>
            </a:r>
            <a:endParaRPr lang="en-US" dirty="0"/>
          </a:p>
          <a:p>
            <a:pPr lvl="1"/>
            <a:r>
              <a:rPr lang="en-US" dirty="0" smtClean="0"/>
              <a:t>Too many asserts</a:t>
            </a:r>
          </a:p>
          <a:p>
            <a:pPr lvl="1"/>
            <a:r>
              <a:rPr lang="en-US" dirty="0" smtClean="0"/>
              <a:t>Test duplication</a:t>
            </a:r>
          </a:p>
          <a:p>
            <a:pPr lvl="1"/>
            <a:r>
              <a:rPr lang="en-US" dirty="0" smtClean="0"/>
              <a:t>Unnecessary/duplicated setup</a:t>
            </a:r>
            <a:endParaRPr lang="en-US" dirty="0"/>
          </a:p>
          <a:p>
            <a:endParaRPr lang="en-US" dirty="0"/>
          </a:p>
        </p:txBody>
      </p:sp>
    </p:spTree>
    <p:extLst>
      <p:ext uri="{BB962C8B-B14F-4D97-AF65-F5344CB8AC3E}">
        <p14:creationId xmlns:p14="http://schemas.microsoft.com/office/powerpoint/2010/main" val="3191612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lstStyle/>
          <a:p>
            <a:pPr marL="880950" lvl="1" indent="-480900">
              <a:defRPr/>
            </a:pPr>
            <a:r>
              <a:rPr lang="en-US" dirty="0" smtClean="0"/>
              <a:t>Encapsulate </a:t>
            </a:r>
            <a:r>
              <a:rPr lang="en-US" dirty="0"/>
              <a:t>all of the actions a user can do or see on a page into a singular object</a:t>
            </a:r>
          </a:p>
          <a:p>
            <a:pPr marL="880950" lvl="1" indent="-480900">
              <a:defRPr/>
            </a:pPr>
            <a:r>
              <a:rPr lang="en-US" dirty="0"/>
              <a:t>A product page would have things like, add to chart, add to gift register, related products, review, etc..</a:t>
            </a:r>
          </a:p>
          <a:p>
            <a:pPr marL="880950" lvl="1" indent="-480900">
              <a:defRPr/>
            </a:pPr>
            <a:r>
              <a:rPr lang="en-US" dirty="0"/>
              <a:t>Typically relies on method chaining – methods in a page object always return another page object</a:t>
            </a:r>
          </a:p>
          <a:p>
            <a:pPr marL="880950" lvl="1" indent="-480900">
              <a:defRPr/>
            </a:pPr>
            <a:r>
              <a:rPr lang="en-US" dirty="0"/>
              <a:t>Doesn’t need to reflect entire actual </a:t>
            </a:r>
            <a:r>
              <a:rPr lang="en-US" dirty="0" smtClean="0"/>
              <a:t>page</a:t>
            </a:r>
            <a:endParaRPr lang="en-US" dirty="0"/>
          </a:p>
        </p:txBody>
      </p:sp>
    </p:spTree>
    <p:extLst>
      <p:ext uri="{BB962C8B-B14F-4D97-AF65-F5344CB8AC3E}">
        <p14:creationId xmlns:p14="http://schemas.microsoft.com/office/powerpoint/2010/main" val="21016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activities by role</a:t>
            </a:r>
            <a:endParaRPr lang="en-US" dirty="0"/>
          </a:p>
        </p:txBody>
      </p:sp>
      <p:cxnSp>
        <p:nvCxnSpPr>
          <p:cNvPr id="5" name="Straight Connector 4"/>
          <p:cNvCxnSpPr/>
          <p:nvPr/>
        </p:nvCxnSpPr>
        <p:spPr>
          <a:xfrm flipH="1">
            <a:off x="2675541" y="16002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690906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4348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49385" y="1752601"/>
            <a:ext cx="1097342" cy="369332"/>
          </a:xfrm>
          <a:prstGeom prst="rect">
            <a:avLst/>
          </a:prstGeom>
          <a:noFill/>
        </p:spPr>
        <p:txBody>
          <a:bodyPr wrap="square" rtlCol="0">
            <a:spAutoFit/>
          </a:bodyPr>
          <a:lstStyle/>
          <a:p>
            <a:r>
              <a:rPr lang="en-US" dirty="0" smtClean="0"/>
              <a:t>Analysis</a:t>
            </a:r>
            <a:endParaRPr lang="en-US" dirty="0"/>
          </a:p>
        </p:txBody>
      </p:sp>
      <p:sp>
        <p:nvSpPr>
          <p:cNvPr id="10" name="TextBox 9"/>
          <p:cNvSpPr txBox="1"/>
          <p:nvPr/>
        </p:nvSpPr>
        <p:spPr>
          <a:xfrm>
            <a:off x="2963567" y="1752601"/>
            <a:ext cx="1561426" cy="646331"/>
          </a:xfrm>
          <a:prstGeom prst="rect">
            <a:avLst/>
          </a:prstGeom>
          <a:noFill/>
        </p:spPr>
        <p:txBody>
          <a:bodyPr wrap="square" rtlCol="0">
            <a:spAutoFit/>
          </a:bodyPr>
          <a:lstStyle/>
          <a:p>
            <a:r>
              <a:rPr lang="en-US" dirty="0" smtClean="0"/>
              <a:t>Exploratory Testing</a:t>
            </a:r>
            <a:endParaRPr lang="en-US" dirty="0"/>
          </a:p>
        </p:txBody>
      </p:sp>
      <p:sp>
        <p:nvSpPr>
          <p:cNvPr id="11" name="TextBox 10"/>
          <p:cNvSpPr txBox="1"/>
          <p:nvPr/>
        </p:nvSpPr>
        <p:spPr>
          <a:xfrm>
            <a:off x="4977749" y="1752601"/>
            <a:ext cx="1561426" cy="646331"/>
          </a:xfrm>
          <a:prstGeom prst="rect">
            <a:avLst/>
          </a:prstGeom>
          <a:noFill/>
        </p:spPr>
        <p:txBody>
          <a:bodyPr wrap="square" rtlCol="0">
            <a:spAutoFit/>
          </a:bodyPr>
          <a:lstStyle/>
          <a:p>
            <a:r>
              <a:rPr lang="en-US" dirty="0"/>
              <a:t>Test </a:t>
            </a:r>
            <a:r>
              <a:rPr lang="en-US" dirty="0" smtClean="0"/>
              <a:t>automating</a:t>
            </a:r>
            <a:endParaRPr lang="en-US" dirty="0"/>
          </a:p>
        </p:txBody>
      </p:sp>
      <p:sp>
        <p:nvSpPr>
          <p:cNvPr id="12" name="TextBox 11"/>
          <p:cNvSpPr txBox="1"/>
          <p:nvPr/>
        </p:nvSpPr>
        <p:spPr>
          <a:xfrm>
            <a:off x="6991931" y="1752601"/>
            <a:ext cx="1561426" cy="369332"/>
          </a:xfrm>
          <a:prstGeom prst="rect">
            <a:avLst/>
          </a:prstGeom>
          <a:noFill/>
        </p:spPr>
        <p:txBody>
          <a:bodyPr wrap="square" rtlCol="0">
            <a:spAutoFit/>
          </a:bodyPr>
          <a:lstStyle/>
          <a:p>
            <a:r>
              <a:rPr lang="en-US" dirty="0" smtClean="0"/>
              <a:t>Programming</a:t>
            </a:r>
            <a:endParaRPr lang="en-US" dirty="0"/>
          </a:p>
        </p:txBody>
      </p:sp>
      <p:sp>
        <p:nvSpPr>
          <p:cNvPr id="13" name="Oval 12"/>
          <p:cNvSpPr/>
          <p:nvPr/>
        </p:nvSpPr>
        <p:spPr>
          <a:xfrm>
            <a:off x="1134331" y="2394198"/>
            <a:ext cx="255224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Analyst</a:t>
            </a:r>
            <a:endParaRPr lang="en-US" dirty="0"/>
          </a:p>
        </p:txBody>
      </p:sp>
      <p:sp>
        <p:nvSpPr>
          <p:cNvPr id="14" name="Oval 13"/>
          <p:cNvSpPr/>
          <p:nvPr/>
        </p:nvSpPr>
        <p:spPr>
          <a:xfrm>
            <a:off x="2046726" y="3444240"/>
            <a:ext cx="5153807"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Quality Assurance</a:t>
            </a:r>
            <a:endParaRPr lang="en-US" dirty="0"/>
          </a:p>
        </p:txBody>
      </p:sp>
      <p:sp>
        <p:nvSpPr>
          <p:cNvPr id="15" name="Oval 14"/>
          <p:cNvSpPr/>
          <p:nvPr/>
        </p:nvSpPr>
        <p:spPr>
          <a:xfrm>
            <a:off x="4524993" y="4398024"/>
            <a:ext cx="402836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Programmer</a:t>
            </a:r>
            <a:endParaRPr lang="en-US" dirty="0"/>
          </a:p>
        </p:txBody>
      </p:sp>
      <p:sp>
        <p:nvSpPr>
          <p:cNvPr id="16" name="Oval 15"/>
          <p:cNvSpPr/>
          <p:nvPr/>
        </p:nvSpPr>
        <p:spPr>
          <a:xfrm>
            <a:off x="1134331" y="4754377"/>
            <a:ext cx="255224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User Experience Designer</a:t>
            </a:r>
            <a:endParaRPr lang="en-US" dirty="0"/>
          </a:p>
        </p:txBody>
      </p:sp>
      <p:sp>
        <p:nvSpPr>
          <p:cNvPr id="17" name="TextBox 16"/>
          <p:cNvSpPr txBox="1"/>
          <p:nvPr/>
        </p:nvSpPr>
        <p:spPr>
          <a:xfrm>
            <a:off x="585659" y="4156947"/>
            <a:ext cx="1313111" cy="646331"/>
          </a:xfrm>
          <a:prstGeom prst="rect">
            <a:avLst/>
          </a:prstGeom>
          <a:noFill/>
        </p:spPr>
        <p:txBody>
          <a:bodyPr wrap="square" rtlCol="0">
            <a:spAutoFit/>
          </a:bodyPr>
          <a:lstStyle/>
          <a:p>
            <a:r>
              <a:rPr lang="en-US" dirty="0" smtClean="0"/>
              <a:t>Experience Design</a:t>
            </a:r>
            <a:endParaRPr lang="en-US" dirty="0"/>
          </a:p>
        </p:txBody>
      </p:sp>
      <p:sp>
        <p:nvSpPr>
          <p:cNvPr id="18" name="TextBox 17"/>
          <p:cNvSpPr txBox="1"/>
          <p:nvPr/>
        </p:nvSpPr>
        <p:spPr>
          <a:xfrm>
            <a:off x="3242703" y="2804439"/>
            <a:ext cx="1520993" cy="646331"/>
          </a:xfrm>
          <a:prstGeom prst="rect">
            <a:avLst/>
          </a:prstGeom>
          <a:noFill/>
        </p:spPr>
        <p:txBody>
          <a:bodyPr wrap="square" rtlCol="0">
            <a:spAutoFit/>
          </a:bodyPr>
          <a:lstStyle/>
          <a:p>
            <a:pPr algn="r"/>
            <a:r>
              <a:rPr lang="en-US" dirty="0" smtClean="0"/>
              <a:t>Process improvement</a:t>
            </a:r>
            <a:endParaRPr lang="en-US" dirty="0"/>
          </a:p>
        </p:txBody>
      </p:sp>
    </p:spTree>
    <p:extLst>
      <p:ext uri="{BB962C8B-B14F-4D97-AF65-F5344CB8AC3E}">
        <p14:creationId xmlns:p14="http://schemas.microsoft.com/office/powerpoint/2010/main" val="355894504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Makes code more readable</a:t>
            </a:r>
          </a:p>
          <a:p>
            <a:pPr marL="704814" lvl="1" indent="-285736">
              <a:spcBef>
                <a:spcPts val="799"/>
              </a:spcBef>
              <a:buFont typeface="Wingdings" charset="0"/>
              <a:buChar char="§"/>
              <a:defRPr/>
            </a:pPr>
            <a:r>
              <a:rPr lang="en-US" dirty="0"/>
              <a:t>Makes a navigation map for your tests</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Breaks down in a few places</a:t>
            </a:r>
          </a:p>
          <a:p>
            <a:pPr marL="704814" lvl="1" indent="-285736">
              <a:spcBef>
                <a:spcPts val="799"/>
              </a:spcBef>
              <a:buFont typeface="Wingdings" charset="0"/>
              <a:buChar char="§"/>
              <a:defRPr/>
            </a:pPr>
            <a:r>
              <a:rPr lang="en-US" dirty="0"/>
              <a:t>Assumes that your app page structure is designed well</a:t>
            </a:r>
          </a:p>
        </p:txBody>
      </p:sp>
    </p:spTree>
    <p:extLst>
      <p:ext uri="{BB962C8B-B14F-4D97-AF65-F5344CB8AC3E}">
        <p14:creationId xmlns:p14="http://schemas.microsoft.com/office/powerpoint/2010/main" val="15140491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13" name="Rectangle 4"/>
          <p:cNvSpPr>
            <a:spLocks noChangeArrowheads="1"/>
          </p:cNvSpPr>
          <p:nvPr/>
        </p:nvSpPr>
        <p:spPr bwMode="auto">
          <a:xfrm>
            <a:off x="1300163" y="2709863"/>
            <a:ext cx="2168525"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endParaRPr lang="en-US" sz="3200">
              <a:solidFill>
                <a:srgbClr val="292929"/>
              </a:solidFill>
              <a:latin typeface="Arial" charset="0"/>
              <a:cs typeface="Arial" charset="0"/>
            </a:endParaRPr>
          </a:p>
        </p:txBody>
      </p:sp>
      <p:sp>
        <p:nvSpPr>
          <p:cNvPr id="14" name="Rectangle 5"/>
          <p:cNvSpPr>
            <a:spLocks noChangeArrowheads="1"/>
          </p:cNvSpPr>
          <p:nvPr/>
        </p:nvSpPr>
        <p:spPr bwMode="auto">
          <a:xfrm>
            <a:off x="2843808" y="1340768"/>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 Page</a:t>
            </a:r>
          </a:p>
        </p:txBody>
      </p:sp>
      <p:sp>
        <p:nvSpPr>
          <p:cNvPr id="15" name="Rectangle 7"/>
          <p:cNvSpPr>
            <a:spLocks noChangeArrowheads="1"/>
          </p:cNvSpPr>
          <p:nvPr/>
        </p:nvSpPr>
        <p:spPr bwMode="auto">
          <a:xfrm>
            <a:off x="323528" y="3211760"/>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Movie Page</a:t>
            </a:r>
          </a:p>
        </p:txBody>
      </p:sp>
      <p:sp>
        <p:nvSpPr>
          <p:cNvPr id="16" name="Rectangle 8"/>
          <p:cNvSpPr>
            <a:spLocks noChangeArrowheads="1"/>
          </p:cNvSpPr>
          <p:nvPr/>
        </p:nvSpPr>
        <p:spPr bwMode="auto">
          <a:xfrm>
            <a:off x="2843808" y="2274069"/>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Customer Page</a:t>
            </a:r>
          </a:p>
        </p:txBody>
      </p:sp>
      <p:sp>
        <p:nvSpPr>
          <p:cNvPr id="17" name="Rectangle 9"/>
          <p:cNvSpPr>
            <a:spLocks noChangeArrowheads="1"/>
          </p:cNvSpPr>
          <p:nvPr/>
        </p:nvSpPr>
        <p:spPr bwMode="auto">
          <a:xfrm>
            <a:off x="320279" y="4141316"/>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 Movie Page</a:t>
            </a:r>
          </a:p>
        </p:txBody>
      </p:sp>
      <p:sp>
        <p:nvSpPr>
          <p:cNvPr id="18" name="Rectangle 10"/>
          <p:cNvSpPr>
            <a:spLocks noChangeArrowheads="1"/>
          </p:cNvSpPr>
          <p:nvPr/>
        </p:nvSpPr>
        <p:spPr bwMode="auto">
          <a:xfrm>
            <a:off x="5292080" y="4146277"/>
            <a:ext cx="3576637"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 Movie Page</a:t>
            </a:r>
          </a:p>
        </p:txBody>
      </p:sp>
      <p:sp>
        <p:nvSpPr>
          <p:cNvPr id="19" name="Rectangle 11"/>
          <p:cNvSpPr>
            <a:spLocks noChangeArrowheads="1"/>
          </p:cNvSpPr>
          <p:nvPr/>
        </p:nvSpPr>
        <p:spPr bwMode="auto">
          <a:xfrm>
            <a:off x="5292080" y="3211760"/>
            <a:ext cx="3576637"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Membership Plan</a:t>
            </a:r>
          </a:p>
        </p:txBody>
      </p:sp>
      <p:sp>
        <p:nvSpPr>
          <p:cNvPr id="20" name="Rectangle 12"/>
          <p:cNvSpPr>
            <a:spLocks noChangeArrowheads="1"/>
          </p:cNvSpPr>
          <p:nvPr/>
        </p:nvSpPr>
        <p:spPr bwMode="auto">
          <a:xfrm>
            <a:off x="2843808" y="5082381"/>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Tree>
    <p:extLst>
      <p:ext uri="{BB962C8B-B14F-4D97-AF65-F5344CB8AC3E}">
        <p14:creationId xmlns:p14="http://schemas.microsoft.com/office/powerpoint/2010/main" val="41862679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normAutofit fontScale="92500" lnSpcReduction="20000"/>
          </a:bodyPr>
          <a:lstStyle/>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LoginPage</a:t>
            </a:r>
            <a:r>
              <a:rPr lang="en-US" sz="1800" b="1" dirty="0">
                <a:latin typeface="Courier New" pitchFamily="-106" charset="0"/>
              </a:rPr>
              <a:t> </a:t>
            </a:r>
            <a:r>
              <a:rPr lang="en-US" sz="1800" b="1" dirty="0" smtClean="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UserLogin</a:t>
            </a:r>
            <a:r>
              <a:rPr lang="en-US" sz="1800" b="1" dirty="0">
                <a:latin typeface="Courier New" pitchFamily="-106" charset="0"/>
              </a:rPr>
              <a:t>() throws Exception {</a:t>
            </a:r>
          </a:p>
          <a:p>
            <a:pPr marL="27432"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Login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AddCustomerPage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AddCustomer</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Add Customer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customer info</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a:t>
            </a:r>
            <a:r>
              <a:rPr lang="en-US" sz="1800" b="1" dirty="0" err="1">
                <a:latin typeface="Courier New" pitchFamily="-106" charset="0"/>
              </a:rPr>
              <a:t>RentMoviePage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RentMovie</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Rent Movie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Movie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a:t>
            </a:r>
            <a:r>
              <a:rPr lang="en-US" sz="1800" b="1" dirty="0" smtClean="0">
                <a:latin typeface="Courier New" pitchFamily="-106" charset="0"/>
              </a:rPr>
              <a:t>Rental</a:t>
            </a:r>
          </a:p>
          <a:p>
            <a:pPr marL="27432" indent="-480900">
              <a:spcBef>
                <a:spcPts val="0"/>
              </a:spcBef>
              <a:buFont typeface="Arial" charset="0"/>
              <a:buNone/>
              <a:defRPr/>
            </a:pPr>
            <a:r>
              <a:rPr lang="en-US" sz="1800" b="1" dirty="0" smtClean="0">
                <a:latin typeface="Courier New" pitchFamily="-106" charset="0"/>
              </a:rPr>
              <a:t>  }}</a:t>
            </a:r>
            <a:r>
              <a:rPr lang="en-US" sz="1800" b="1" dirty="0">
                <a:latin typeface="Courier New" pitchFamily="-106" charset="0"/>
              </a:rPr>
              <a:t>	</a:t>
            </a:r>
          </a:p>
          <a:p>
            <a:pPr marL="27432" indent="0">
              <a:spcBef>
                <a:spcPts val="0"/>
              </a:spcBef>
              <a:buNone/>
              <a:defRPr/>
            </a:pPr>
            <a:endParaRPr lang="en-US" sz="1800" dirty="0"/>
          </a:p>
        </p:txBody>
      </p:sp>
    </p:spTree>
    <p:extLst>
      <p:ext uri="{BB962C8B-B14F-4D97-AF65-F5344CB8AC3E}">
        <p14:creationId xmlns:p14="http://schemas.microsoft.com/office/powerpoint/2010/main" val="12352165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lnSpcReduction="10000"/>
          </a:bodyPr>
          <a:lstStyle/>
          <a:p>
            <a:pPr marL="880950" lvl="1" indent="-480900">
              <a:defRPr/>
            </a:pPr>
            <a:r>
              <a:rPr lang="en-US" dirty="0" smtClean="0"/>
              <a:t>Group </a:t>
            </a:r>
            <a:r>
              <a:rPr lang="en-US" dirty="0"/>
              <a:t>all the actions associated with a specific domain concept like search or filtering in the application together.</a:t>
            </a:r>
          </a:p>
          <a:p>
            <a:pPr marL="880950" lvl="1" indent="-480900">
              <a:defRPr/>
            </a:pPr>
            <a:r>
              <a:rPr lang="en-US" dirty="0"/>
              <a:t>Or, groups all the meaningful domain entities together, with relevant actions as methods</a:t>
            </a:r>
          </a:p>
          <a:p>
            <a:pPr marL="880950" lvl="1" indent="-480900">
              <a:defRPr/>
            </a:pPr>
            <a:r>
              <a:rPr lang="en-US" dirty="0"/>
              <a:t>Makes your test suite look more like a library from a code perspective.</a:t>
            </a:r>
          </a:p>
          <a:p>
            <a:pPr marL="880950" lvl="1" indent="-480900">
              <a:defRPr/>
            </a:pPr>
            <a:r>
              <a:rPr lang="en-US" dirty="0"/>
              <a:t>You can implement method chaining, but it requires a map of some sort, which is hard to maintain.</a:t>
            </a:r>
          </a:p>
          <a:p>
            <a:pPr lvl="0"/>
            <a:endParaRPr lang="en-US" b="1" dirty="0"/>
          </a:p>
          <a:p>
            <a:endParaRPr lang="en-US" dirty="0"/>
          </a:p>
        </p:txBody>
      </p:sp>
    </p:spTree>
    <p:extLst>
      <p:ext uri="{BB962C8B-B14F-4D97-AF65-F5344CB8AC3E}">
        <p14:creationId xmlns:p14="http://schemas.microsoft.com/office/powerpoint/2010/main" val="42165265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lnSpcReduction="10000"/>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Helps with apps that have many cross-cutting concerns</a:t>
            </a:r>
          </a:p>
          <a:p>
            <a:pPr marL="704814" lvl="1" indent="-285736">
              <a:spcBef>
                <a:spcPts val="799"/>
              </a:spcBef>
              <a:buFont typeface="Wingdings" charset="0"/>
              <a:buChar char="§"/>
              <a:defRPr/>
            </a:pPr>
            <a:r>
              <a:rPr lang="en-US" dirty="0"/>
              <a:t>Tests don’t represent the structure of the application, which is likely to change</a:t>
            </a:r>
          </a:p>
          <a:p>
            <a:pPr marL="704814" lvl="1" indent="-285736">
              <a:spcBef>
                <a:spcPts val="799"/>
              </a:spcBef>
              <a:buFont typeface="Wingdings" charset="0"/>
              <a:buChar char="§"/>
              <a:defRPr/>
            </a:pPr>
            <a:r>
              <a:rPr lang="en-US" dirty="0"/>
              <a:t>Easy for new users to pick up</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Not as elegant as the Page Object Pattern</a:t>
            </a:r>
          </a:p>
          <a:p>
            <a:pPr marL="704814" lvl="1" indent="-285736">
              <a:spcBef>
                <a:spcPts val="799"/>
              </a:spcBef>
              <a:buFont typeface="Wingdings" charset="0"/>
              <a:buChar char="§"/>
              <a:defRPr/>
            </a:pPr>
            <a:r>
              <a:rPr lang="en-US" dirty="0"/>
              <a:t>More work to </a:t>
            </a:r>
            <a:r>
              <a:rPr lang="en-US" dirty="0" smtClean="0"/>
              <a:t>maintain</a:t>
            </a:r>
            <a:endParaRPr lang="en-US"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2625076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a:t>
            </a:r>
            <a:r>
              <a:rPr lang="en-US" dirty="0"/>
              <a:t>p</a:t>
            </a:r>
            <a:r>
              <a:rPr lang="en-US" dirty="0" smtClean="0"/>
              <a:t>attern</a:t>
            </a:r>
            <a:endParaRPr lang="en-US" sz="2000" b="0" i="1" dirty="0">
              <a:solidFill>
                <a:schemeClr val="tx1"/>
              </a:solidFill>
            </a:endParaRPr>
          </a:p>
        </p:txBody>
      </p:sp>
      <p:sp>
        <p:nvSpPr>
          <p:cNvPr id="7" name="Rectangle 4"/>
          <p:cNvSpPr>
            <a:spLocks noChangeArrowheads="1"/>
          </p:cNvSpPr>
          <p:nvPr/>
        </p:nvSpPr>
        <p:spPr bwMode="auto">
          <a:xfrm>
            <a:off x="1547243" y="1124744"/>
            <a:ext cx="1896813"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ACTIONS</a:t>
            </a:r>
          </a:p>
        </p:txBody>
      </p:sp>
      <p:sp>
        <p:nvSpPr>
          <p:cNvPr id="8" name="Rectangle 5"/>
          <p:cNvSpPr>
            <a:spLocks noChangeArrowheads="1"/>
          </p:cNvSpPr>
          <p:nvPr/>
        </p:nvSpPr>
        <p:spPr bwMode="auto">
          <a:xfrm>
            <a:off x="70733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a:t>
            </a:r>
          </a:p>
        </p:txBody>
      </p:sp>
      <p:sp>
        <p:nvSpPr>
          <p:cNvPr id="9" name="Rectangle 7"/>
          <p:cNvSpPr>
            <a:spLocks noChangeArrowheads="1"/>
          </p:cNvSpPr>
          <p:nvPr/>
        </p:nvSpPr>
        <p:spPr bwMode="auto">
          <a:xfrm>
            <a:off x="70733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a:t>
            </a:r>
          </a:p>
        </p:txBody>
      </p:sp>
      <p:sp>
        <p:nvSpPr>
          <p:cNvPr id="10" name="Rectangle 9"/>
          <p:cNvSpPr>
            <a:spLocks noChangeArrowheads="1"/>
          </p:cNvSpPr>
          <p:nvPr/>
        </p:nvSpPr>
        <p:spPr bwMode="auto">
          <a:xfrm>
            <a:off x="70733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a:t>
            </a:r>
          </a:p>
        </p:txBody>
      </p:sp>
      <p:sp>
        <p:nvSpPr>
          <p:cNvPr id="11" name="Rectangle 10"/>
          <p:cNvSpPr>
            <a:spLocks noChangeArrowheads="1"/>
          </p:cNvSpPr>
          <p:nvPr/>
        </p:nvSpPr>
        <p:spPr bwMode="auto">
          <a:xfrm>
            <a:off x="70733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a:t>
            </a:r>
          </a:p>
        </p:txBody>
      </p:sp>
      <p:sp>
        <p:nvSpPr>
          <p:cNvPr id="12" name="Rectangle 11"/>
          <p:cNvSpPr>
            <a:spLocks noChangeArrowheads="1"/>
          </p:cNvSpPr>
          <p:nvPr/>
        </p:nvSpPr>
        <p:spPr bwMode="auto">
          <a:xfrm>
            <a:off x="493204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Movie</a:t>
            </a:r>
          </a:p>
        </p:txBody>
      </p:sp>
      <p:sp>
        <p:nvSpPr>
          <p:cNvPr id="13" name="Rectangle 12"/>
          <p:cNvSpPr>
            <a:spLocks noChangeArrowheads="1"/>
          </p:cNvSpPr>
          <p:nvPr/>
        </p:nvSpPr>
        <p:spPr bwMode="auto">
          <a:xfrm>
            <a:off x="707330" y="5373092"/>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
        <p:nvSpPr>
          <p:cNvPr id="14" name="Rectangle 13"/>
          <p:cNvSpPr>
            <a:spLocks noChangeArrowheads="1"/>
          </p:cNvSpPr>
          <p:nvPr/>
        </p:nvSpPr>
        <p:spPr bwMode="auto">
          <a:xfrm>
            <a:off x="493204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Customer</a:t>
            </a:r>
          </a:p>
        </p:txBody>
      </p:sp>
      <p:sp>
        <p:nvSpPr>
          <p:cNvPr id="15" name="Rectangle 14"/>
          <p:cNvSpPr>
            <a:spLocks noChangeArrowheads="1"/>
          </p:cNvSpPr>
          <p:nvPr/>
        </p:nvSpPr>
        <p:spPr bwMode="auto">
          <a:xfrm>
            <a:off x="493204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Rental</a:t>
            </a:r>
          </a:p>
        </p:txBody>
      </p:sp>
      <p:sp>
        <p:nvSpPr>
          <p:cNvPr id="16" name="Rectangle 15"/>
          <p:cNvSpPr>
            <a:spLocks noChangeArrowheads="1"/>
          </p:cNvSpPr>
          <p:nvPr/>
        </p:nvSpPr>
        <p:spPr bwMode="auto">
          <a:xfrm>
            <a:off x="493204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Membership Plan</a:t>
            </a:r>
          </a:p>
        </p:txBody>
      </p:sp>
      <p:sp>
        <p:nvSpPr>
          <p:cNvPr id="19" name="Rectangle 16"/>
          <p:cNvSpPr>
            <a:spLocks noChangeArrowheads="1"/>
          </p:cNvSpPr>
          <p:nvPr/>
        </p:nvSpPr>
        <p:spPr bwMode="auto">
          <a:xfrm>
            <a:off x="5643835" y="1124744"/>
            <a:ext cx="21685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ENTITIES</a:t>
            </a:r>
          </a:p>
        </p:txBody>
      </p:sp>
    </p:spTree>
    <p:extLst>
      <p:ext uri="{BB962C8B-B14F-4D97-AF65-F5344CB8AC3E}">
        <p14:creationId xmlns:p14="http://schemas.microsoft.com/office/powerpoint/2010/main" val="16287529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480900">
              <a:spcBef>
                <a:spcPts val="0"/>
              </a:spcBef>
              <a:buFont typeface="Arial" charset="0"/>
              <a:buNone/>
              <a:defRPr/>
            </a:pPr>
            <a:r>
              <a:rPr lang="en-US" sz="1800" b="1" dirty="0">
                <a:latin typeface="Courier New" pitchFamily="-106" charset="0"/>
              </a:rPr>
              <a:t>public class Customer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Customer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customer info</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Movie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Movie Implementation</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Rental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Create()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Rent Movie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Movie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Rental	</a:t>
            </a:r>
            <a:endParaRPr lang="en-US" sz="1800" b="1" dirty="0" smtClean="0">
              <a:latin typeface="Courier New" pitchFamily="-106" charset="0"/>
            </a:endParaRPr>
          </a:p>
          <a:p>
            <a:pPr marL="0"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endParaRPr lang="en-US" sz="1800" b="1" dirty="0">
              <a:latin typeface="Courier New" pitchFamily="-106" charset="0"/>
            </a:endParaRPr>
          </a:p>
          <a:p>
            <a:pPr marL="0">
              <a:spcBef>
                <a:spcPts val="0"/>
              </a:spcBef>
            </a:pPr>
            <a:endParaRPr lang="en-US" sz="1800"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12499548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Domain object vs. page object pattern</a:t>
            </a:r>
            <a:endParaRPr lang="en-US" dirty="0"/>
          </a:p>
        </p:txBody>
      </p:sp>
      <p:sp>
        <p:nvSpPr>
          <p:cNvPr id="26" name="Text Placeholder 25"/>
          <p:cNvSpPr>
            <a:spLocks noGrp="1"/>
          </p:cNvSpPr>
          <p:nvPr>
            <p:ph type="body" idx="1"/>
          </p:nvPr>
        </p:nvSpPr>
        <p:spPr/>
        <p:txBody>
          <a:bodyPr/>
          <a:lstStyle/>
          <a:p>
            <a:r>
              <a:rPr lang="en-US" dirty="0" smtClean="0"/>
              <a:t>Which is better for our example project?</a:t>
            </a:r>
            <a:endParaRPr lang="en-US" dirty="0"/>
          </a:p>
        </p:txBody>
      </p:sp>
    </p:spTree>
    <p:extLst>
      <p:ext uri="{BB962C8B-B14F-4D97-AF65-F5344CB8AC3E}">
        <p14:creationId xmlns:p14="http://schemas.microsoft.com/office/powerpoint/2010/main" val="32298282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automation choices</a:t>
            </a:r>
            <a:endParaRPr lang="en-US" dirty="0"/>
          </a:p>
        </p:txBody>
      </p:sp>
      <p:sp>
        <p:nvSpPr>
          <p:cNvPr id="3" name="Text Placeholder 2"/>
          <p:cNvSpPr>
            <a:spLocks noGrp="1"/>
          </p:cNvSpPr>
          <p:nvPr>
            <p:ph type="body" idx="1"/>
          </p:nvPr>
        </p:nvSpPr>
        <p:spPr/>
        <p:txBody>
          <a:bodyPr/>
          <a:lstStyle/>
          <a:p>
            <a:r>
              <a:rPr lang="en-US" dirty="0" smtClean="0"/>
              <a:t>What to automate?</a:t>
            </a:r>
            <a:endParaRPr lang="en-US" dirty="0"/>
          </a:p>
        </p:txBody>
      </p:sp>
    </p:spTree>
    <p:extLst>
      <p:ext uri="{BB962C8B-B14F-4D97-AF65-F5344CB8AC3E}">
        <p14:creationId xmlns:p14="http://schemas.microsoft.com/office/powerpoint/2010/main" val="623248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to automate?</a:t>
            </a:r>
            <a:endParaRPr lang="en-US" dirty="0"/>
          </a:p>
        </p:txBody>
      </p:sp>
      <p:sp>
        <p:nvSpPr>
          <p:cNvPr id="3" name="Content Placeholder 2"/>
          <p:cNvSpPr>
            <a:spLocks noGrp="1"/>
          </p:cNvSpPr>
          <p:nvPr>
            <p:ph idx="1"/>
          </p:nvPr>
        </p:nvSpPr>
        <p:spPr/>
        <p:txBody>
          <a:bodyPr>
            <a:normAutofit/>
          </a:bodyPr>
          <a:lstStyle/>
          <a:p>
            <a:pPr lvl="1"/>
            <a:r>
              <a:rPr lang="en-US" dirty="0" smtClean="0"/>
              <a:t>Repeated, scriptable tests</a:t>
            </a:r>
          </a:p>
          <a:p>
            <a:pPr lvl="1"/>
            <a:r>
              <a:rPr lang="en-US" dirty="0" smtClean="0"/>
              <a:t>Tests whose failure feedback is valuable to the project</a:t>
            </a:r>
          </a:p>
          <a:p>
            <a:pPr lvl="1"/>
            <a:r>
              <a:rPr lang="en-US" dirty="0" smtClean="0"/>
              <a:t>Tests for defects</a:t>
            </a:r>
            <a:endParaRPr lang="en-US" dirty="0"/>
          </a:p>
          <a:p>
            <a:pPr lvl="1"/>
            <a:r>
              <a:rPr lang="en-US" dirty="0" smtClean="0"/>
              <a:t>Tests </a:t>
            </a:r>
            <a:r>
              <a:rPr lang="en-US" dirty="0"/>
              <a:t>that aren’t extremely complex to orchestrate</a:t>
            </a:r>
          </a:p>
          <a:p>
            <a:pPr lvl="1"/>
            <a:r>
              <a:rPr lang="en-US" dirty="0" smtClean="0"/>
              <a:t>Tests </a:t>
            </a:r>
            <a:r>
              <a:rPr lang="en-US" dirty="0"/>
              <a:t>that need to be run often</a:t>
            </a:r>
          </a:p>
        </p:txBody>
      </p:sp>
    </p:spTree>
    <p:extLst>
      <p:ext uri="{BB962C8B-B14F-4D97-AF65-F5344CB8AC3E}">
        <p14:creationId xmlns:p14="http://schemas.microsoft.com/office/powerpoint/2010/main" val="21754921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Agile practices</a:t>
            </a:r>
            <a:endParaRPr lang="en-US" dirty="0"/>
          </a:p>
        </p:txBody>
      </p:sp>
      <p:sp>
        <p:nvSpPr>
          <p:cNvPr id="8" name="Content Placeholder 7"/>
          <p:cNvSpPr>
            <a:spLocks noGrp="1"/>
          </p:cNvSpPr>
          <p:nvPr>
            <p:ph idx="1"/>
          </p:nvPr>
        </p:nvSpPr>
        <p:spPr/>
        <p:txBody>
          <a:bodyPr/>
          <a:lstStyle/>
          <a:p>
            <a:endParaRPr lang="en-US"/>
          </a:p>
        </p:txBody>
      </p:sp>
      <p:grpSp>
        <p:nvGrpSpPr>
          <p:cNvPr id="6" name="Group 5"/>
          <p:cNvGrpSpPr/>
          <p:nvPr/>
        </p:nvGrpSpPr>
        <p:grpSpPr>
          <a:xfrm>
            <a:off x="1172313" y="1645025"/>
            <a:ext cx="6878320" cy="4139730"/>
            <a:chOff x="868680" y="1444283"/>
            <a:chExt cx="7406640" cy="4457700"/>
          </a:xfrm>
        </p:grpSpPr>
        <p:grpSp>
          <p:nvGrpSpPr>
            <p:cNvPr id="2" name="Group 3"/>
            <p:cNvGrpSpPr>
              <a:grpSpLocks/>
            </p:cNvGrpSpPr>
            <p:nvPr/>
          </p:nvGrpSpPr>
          <p:grpSpPr bwMode="auto">
            <a:xfrm>
              <a:off x="868680" y="1444283"/>
              <a:ext cx="7406640" cy="4457700"/>
              <a:chOff x="0" y="0"/>
              <a:chExt cx="5184" cy="3120"/>
            </a:xfrm>
          </p:grpSpPr>
          <p:sp>
            <p:nvSpPr>
              <p:cNvPr id="37" name="Rectangle 4"/>
              <p:cNvSpPr>
                <a:spLocks/>
              </p:cNvSpPr>
              <p:nvPr/>
            </p:nvSpPr>
            <p:spPr bwMode="auto">
              <a:xfrm>
                <a:off x="0" y="0"/>
                <a:ext cx="5184" cy="3120"/>
              </a:xfrm>
              <a:prstGeom prst="rect">
                <a:avLst/>
              </a:prstGeom>
              <a:solidFill>
                <a:srgbClr val="BEBED4"/>
              </a:solidFill>
              <a:ln w="50800">
                <a:solidFill>
                  <a:srgbClr val="808080"/>
                </a:solidFill>
                <a:miter lim="800000"/>
                <a:headEnd/>
                <a:tailEnd/>
              </a:ln>
            </p:spPr>
            <p:txBody>
              <a:bodyPr lIns="0" tIns="0" rIns="0" bIns="0"/>
              <a:lstStyle/>
              <a:p>
                <a:pPr>
                  <a:buNone/>
                </a:pPr>
                <a:endParaRPr lang="en-GB"/>
              </a:p>
            </p:txBody>
          </p:sp>
          <p:sp>
            <p:nvSpPr>
              <p:cNvPr id="38" name="Rectangle 5"/>
              <p:cNvSpPr>
                <a:spLocks/>
              </p:cNvSpPr>
              <p:nvPr/>
            </p:nvSpPr>
            <p:spPr bwMode="auto">
              <a:xfrm>
                <a:off x="0" y="0"/>
                <a:ext cx="0" cy="108"/>
              </a:xfrm>
              <a:prstGeom prst="rect">
                <a:avLst/>
              </a:prstGeom>
              <a:noFill/>
              <a:ln w="12700">
                <a:solidFill>
                  <a:srgbClr val="808080"/>
                </a:solidFill>
                <a:miter lim="800000"/>
                <a:headEnd/>
                <a:tailEnd/>
              </a:ln>
            </p:spPr>
            <p:txBody>
              <a:bodyPr wrap="none" lIns="0" tIns="0" rIns="0" bIns="0">
                <a:spAutoFit/>
              </a:bodyPr>
              <a:lstStyle/>
              <a:p>
                <a:pPr>
                  <a:buNone/>
                </a:pPr>
                <a:endParaRPr lang="en-GB"/>
              </a:p>
            </p:txBody>
          </p:sp>
        </p:grpSp>
        <p:sp>
          <p:nvSpPr>
            <p:cNvPr id="39" name="Rectangle 6"/>
            <p:cNvSpPr>
              <a:spLocks/>
            </p:cNvSpPr>
            <p:nvPr/>
          </p:nvSpPr>
          <p:spPr bwMode="auto">
            <a:xfrm>
              <a:off x="3406140" y="5571942"/>
              <a:ext cx="2331720" cy="246221"/>
            </a:xfrm>
            <a:prstGeom prst="rect">
              <a:avLst/>
            </a:prstGeom>
            <a:solidFill>
              <a:srgbClr val="BEBED4"/>
            </a:solidFill>
            <a:ln w="12700">
              <a:noFill/>
              <a:miter lim="800000"/>
              <a:headEnd/>
              <a:tailEnd/>
            </a:ln>
          </p:spPr>
          <p:txBody>
            <a:bodyPr lIns="0" tIns="0" rIns="40639" bIns="0">
              <a:spAutoFit/>
            </a:bodyPr>
            <a:lstStyle/>
            <a:p>
              <a:pPr marL="35719" algn="ctr">
                <a:buNone/>
              </a:pPr>
              <a:r>
                <a:rPr lang="en-US" sz="1600" b="1" dirty="0" smtClean="0">
                  <a:solidFill>
                    <a:srgbClr val="000000"/>
                  </a:solidFill>
                  <a:cs typeface="Tahoma" pitchFamily="34" charset="0"/>
                  <a:sym typeface="Tahoma" pitchFamily="34" charset="0"/>
                </a:rPr>
                <a:t>ORGANIZATIONAL</a:t>
              </a:r>
              <a:endParaRPr lang="en-US" sz="1600" b="1" dirty="0">
                <a:solidFill>
                  <a:srgbClr val="000000"/>
                </a:solidFill>
                <a:cs typeface="Tahoma" pitchFamily="34" charset="0"/>
                <a:sym typeface="Tahoma" pitchFamily="34" charset="0"/>
              </a:endParaRPr>
            </a:p>
          </p:txBody>
        </p:sp>
        <p:sp>
          <p:nvSpPr>
            <p:cNvPr id="40" name="Rectangle 7"/>
            <p:cNvSpPr>
              <a:spLocks/>
            </p:cNvSpPr>
            <p:nvPr/>
          </p:nvSpPr>
          <p:spPr bwMode="auto">
            <a:xfrm>
              <a:off x="948690" y="1538581"/>
              <a:ext cx="1078706"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Build/Deploy</a:t>
              </a:r>
            </a:p>
          </p:txBody>
        </p:sp>
        <p:sp>
          <p:nvSpPr>
            <p:cNvPr id="41" name="Rectangle 8"/>
            <p:cNvSpPr>
              <a:spLocks/>
            </p:cNvSpPr>
            <p:nvPr/>
          </p:nvSpPr>
          <p:spPr bwMode="auto">
            <a:xfrm>
              <a:off x="948690" y="2744120"/>
              <a:ext cx="938689"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Testing</a:t>
              </a:r>
            </a:p>
          </p:txBody>
        </p:sp>
        <p:sp>
          <p:nvSpPr>
            <p:cNvPr id="42" name="Rectangle 9"/>
            <p:cNvSpPr>
              <a:spLocks/>
            </p:cNvSpPr>
            <p:nvPr/>
          </p:nvSpPr>
          <p:spPr bwMode="auto">
            <a:xfrm>
              <a:off x="7363778" y="1512863"/>
              <a:ext cx="79009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Short</a:t>
              </a:r>
            </a:p>
            <a:p>
              <a:pPr marL="35719" algn="r">
                <a:buNone/>
              </a:pPr>
              <a:r>
                <a:rPr lang="en-US" sz="1400" dirty="0">
                  <a:cs typeface="Tahoma" pitchFamily="34" charset="0"/>
                  <a:sym typeface="Tahoma" pitchFamily="34" charset="0"/>
                </a:rPr>
                <a:t>Releases</a:t>
              </a:r>
            </a:p>
          </p:txBody>
        </p:sp>
        <p:sp>
          <p:nvSpPr>
            <p:cNvPr id="43" name="Rectangle 10"/>
            <p:cNvSpPr>
              <a:spLocks/>
            </p:cNvSpPr>
            <p:nvPr/>
          </p:nvSpPr>
          <p:spPr bwMode="auto">
            <a:xfrm>
              <a:off x="948690" y="3949659"/>
              <a:ext cx="865823"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Coding</a:t>
              </a:r>
            </a:p>
            <a:p>
              <a:pPr marL="35719">
                <a:buNone/>
              </a:pPr>
              <a:r>
                <a:rPr lang="en-US" sz="1400" dirty="0">
                  <a:cs typeface="Tahoma" pitchFamily="34" charset="0"/>
                  <a:sym typeface="Tahoma" pitchFamily="34" charset="0"/>
                </a:rPr>
                <a:t>Standards</a:t>
              </a:r>
            </a:p>
          </p:txBody>
        </p:sp>
        <p:sp>
          <p:nvSpPr>
            <p:cNvPr id="44" name="Rectangle 11"/>
            <p:cNvSpPr>
              <a:spLocks/>
            </p:cNvSpPr>
            <p:nvPr/>
          </p:nvSpPr>
          <p:spPr bwMode="auto">
            <a:xfrm>
              <a:off x="948690" y="5140091"/>
              <a:ext cx="958691"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Continuous</a:t>
              </a:r>
            </a:p>
            <a:p>
              <a:pPr marL="35719">
                <a:buNone/>
              </a:pPr>
              <a:r>
                <a:rPr lang="en-US" sz="1400" dirty="0">
                  <a:cs typeface="Tahoma" pitchFamily="34" charset="0"/>
                  <a:sym typeface="Tahoma" pitchFamily="34" charset="0"/>
                </a:rPr>
                <a:t>Integration</a:t>
              </a:r>
            </a:p>
          </p:txBody>
        </p:sp>
        <p:sp>
          <p:nvSpPr>
            <p:cNvPr id="45" name="Rectangle 12"/>
            <p:cNvSpPr>
              <a:spLocks/>
            </p:cNvSpPr>
            <p:nvPr/>
          </p:nvSpPr>
          <p:spPr bwMode="auto">
            <a:xfrm>
              <a:off x="7329488" y="5140091"/>
              <a:ext cx="82438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On-site</a:t>
              </a:r>
            </a:p>
            <a:p>
              <a:pPr marL="35719" algn="r">
                <a:buNone/>
              </a:pPr>
              <a:r>
                <a:rPr lang="en-US" sz="1400" dirty="0">
                  <a:cs typeface="Tahoma" pitchFamily="34" charset="0"/>
                  <a:sym typeface="Tahoma" pitchFamily="34" charset="0"/>
                </a:rPr>
                <a:t>Customer</a:t>
              </a:r>
            </a:p>
          </p:txBody>
        </p:sp>
        <p:sp>
          <p:nvSpPr>
            <p:cNvPr id="46" name="Rectangle 13"/>
            <p:cNvSpPr>
              <a:spLocks/>
            </p:cNvSpPr>
            <p:nvPr/>
          </p:nvSpPr>
          <p:spPr bwMode="auto">
            <a:xfrm>
              <a:off x="7190899" y="4103417"/>
              <a:ext cx="962978" cy="215741"/>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Co-location</a:t>
              </a:r>
            </a:p>
          </p:txBody>
        </p:sp>
        <p:sp>
          <p:nvSpPr>
            <p:cNvPr id="47" name="Rectangle 14"/>
            <p:cNvSpPr>
              <a:spLocks/>
            </p:cNvSpPr>
            <p:nvPr/>
          </p:nvSpPr>
          <p:spPr bwMode="auto">
            <a:xfrm>
              <a:off x="7255193" y="2808140"/>
              <a:ext cx="898684"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Collective</a:t>
              </a:r>
            </a:p>
            <a:p>
              <a:pPr marL="35719" algn="r">
                <a:buNone/>
              </a:pPr>
              <a:r>
                <a:rPr lang="en-US" sz="1400" dirty="0">
                  <a:cs typeface="Tahoma" pitchFamily="34" charset="0"/>
                  <a:sym typeface="Tahoma" pitchFamily="34" charset="0"/>
                </a:rPr>
                <a:t>Ownership</a:t>
              </a:r>
            </a:p>
          </p:txBody>
        </p:sp>
        <p:grpSp>
          <p:nvGrpSpPr>
            <p:cNvPr id="3" name="Group 16"/>
            <p:cNvGrpSpPr>
              <a:grpSpLocks/>
            </p:cNvGrpSpPr>
            <p:nvPr/>
          </p:nvGrpSpPr>
          <p:grpSpPr bwMode="auto">
            <a:xfrm>
              <a:off x="2143125" y="1512863"/>
              <a:ext cx="4937760" cy="4001929"/>
              <a:chOff x="0" y="0"/>
              <a:chExt cx="3456" cy="2640"/>
            </a:xfrm>
            <a:solidFill>
              <a:schemeClr val="accent6">
                <a:lumMod val="40000"/>
                <a:lumOff val="60000"/>
              </a:schemeClr>
            </a:solidFill>
          </p:grpSpPr>
          <p:sp>
            <p:nvSpPr>
              <p:cNvPr id="49" name="Rectangle 17"/>
              <p:cNvSpPr>
                <a:spLocks/>
              </p:cNvSpPr>
              <p:nvPr/>
            </p:nvSpPr>
            <p:spPr bwMode="auto">
              <a:xfrm>
                <a:off x="0" y="0"/>
                <a:ext cx="3456" cy="2640"/>
              </a:xfrm>
              <a:prstGeom prst="rect">
                <a:avLst/>
              </a:prstGeom>
              <a:grpFill/>
              <a:ln w="50800">
                <a:solidFill>
                  <a:srgbClr val="808080"/>
                </a:solidFill>
                <a:miter lim="800000"/>
                <a:headEnd/>
                <a:tailEnd/>
              </a:ln>
            </p:spPr>
            <p:txBody>
              <a:bodyPr lIns="0" tIns="0" rIns="0" bIns="0"/>
              <a:lstStyle/>
              <a:p>
                <a:pPr>
                  <a:buNone/>
                </a:pPr>
                <a:endParaRPr lang="en-GB"/>
              </a:p>
            </p:txBody>
          </p:sp>
          <p:sp>
            <p:nvSpPr>
              <p:cNvPr id="50" name="Rectangle 18"/>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buNone/>
                </a:pPr>
                <a:endParaRPr lang="en-GB"/>
              </a:p>
            </p:txBody>
          </p:sp>
        </p:grpSp>
        <p:sp>
          <p:nvSpPr>
            <p:cNvPr id="51" name="Rectangle 19"/>
            <p:cNvSpPr>
              <a:spLocks/>
            </p:cNvSpPr>
            <p:nvPr/>
          </p:nvSpPr>
          <p:spPr bwMode="auto">
            <a:xfrm>
              <a:off x="3308985" y="5145156"/>
              <a:ext cx="2331720" cy="246221"/>
            </a:xfrm>
            <a:prstGeom prst="rect">
              <a:avLst/>
            </a:prstGeom>
            <a:solidFill>
              <a:schemeClr val="accent6">
                <a:lumMod val="40000"/>
                <a:lumOff val="60000"/>
              </a:schemeClr>
            </a:solidFill>
            <a:ln w="12700">
              <a:noFill/>
              <a:miter lim="800000"/>
              <a:headEnd/>
              <a:tailEnd/>
            </a:ln>
          </p:spPr>
          <p:txBody>
            <a:bodyPr lIns="0" tIns="0" rIns="40639" bIns="0">
              <a:spAutoFit/>
            </a:bodyPr>
            <a:lstStyle/>
            <a:p>
              <a:pPr marL="35719" algn="ctr">
                <a:buNone/>
              </a:pPr>
              <a:r>
                <a:rPr lang="en-US" sz="1600" b="1" dirty="0">
                  <a:cs typeface="Tahoma" pitchFamily="34" charset="0"/>
                  <a:sym typeface="Tahoma" pitchFamily="34" charset="0"/>
                </a:rPr>
                <a:t>TEAM</a:t>
              </a:r>
            </a:p>
          </p:txBody>
        </p:sp>
        <p:sp>
          <p:nvSpPr>
            <p:cNvPr id="52" name="Rectangle 20"/>
            <p:cNvSpPr>
              <a:spLocks/>
            </p:cNvSpPr>
            <p:nvPr/>
          </p:nvSpPr>
          <p:spPr bwMode="auto">
            <a:xfrm>
              <a:off x="6163420" y="1823100"/>
              <a:ext cx="818881" cy="215444"/>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smtClean="0">
                  <a:cs typeface="Tahoma" pitchFamily="34" charset="0"/>
                  <a:sym typeface="Tahoma" pitchFamily="34" charset="0"/>
                </a:rPr>
                <a:t>Showcases</a:t>
              </a:r>
              <a:endParaRPr lang="en-US" sz="1400" dirty="0">
                <a:cs typeface="Tahoma" pitchFamily="34" charset="0"/>
                <a:sym typeface="Tahoma" pitchFamily="34" charset="0"/>
              </a:endParaRPr>
            </a:p>
          </p:txBody>
        </p:sp>
        <p:sp>
          <p:nvSpPr>
            <p:cNvPr id="53" name="Rectangle 21"/>
            <p:cNvSpPr>
              <a:spLocks/>
            </p:cNvSpPr>
            <p:nvPr/>
          </p:nvSpPr>
          <p:spPr bwMode="auto">
            <a:xfrm>
              <a:off x="6202204" y="4221371"/>
              <a:ext cx="780098"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solidFill>
                    <a:srgbClr val="191919"/>
                  </a:solidFill>
                  <a:cs typeface="Tahoma" pitchFamily="34" charset="0"/>
                  <a:sym typeface="Tahoma" pitchFamily="34" charset="0"/>
                </a:rPr>
                <a:t>Iterations</a:t>
              </a:r>
            </a:p>
          </p:txBody>
        </p:sp>
        <p:sp>
          <p:nvSpPr>
            <p:cNvPr id="54" name="Rectangle 22"/>
            <p:cNvSpPr>
              <a:spLocks/>
            </p:cNvSpPr>
            <p:nvPr/>
          </p:nvSpPr>
          <p:spPr bwMode="auto">
            <a:xfrm>
              <a:off x="3870980" y="1626071"/>
              <a:ext cx="1408510" cy="430887"/>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Iteration kickoff/</a:t>
              </a:r>
              <a:br>
                <a:rPr lang="en-US" sz="1400" dirty="0" smtClean="0">
                  <a:cs typeface="Tahoma" pitchFamily="34" charset="0"/>
                  <a:sym typeface="Tahoma" pitchFamily="34" charset="0"/>
                </a:rPr>
              </a:br>
              <a:r>
                <a:rPr lang="en-US" sz="1400" dirty="0" smtClean="0">
                  <a:cs typeface="Tahoma" pitchFamily="34" charset="0"/>
                  <a:sym typeface="Tahoma" pitchFamily="34" charset="0"/>
                </a:rPr>
                <a:t>planning meeting</a:t>
              </a:r>
              <a:endParaRPr lang="en-US" sz="1400" dirty="0">
                <a:cs typeface="Tahoma" pitchFamily="34" charset="0"/>
                <a:sym typeface="Tahoma" pitchFamily="34" charset="0"/>
              </a:endParaRPr>
            </a:p>
          </p:txBody>
        </p:sp>
        <p:sp>
          <p:nvSpPr>
            <p:cNvPr id="55" name="Rectangle 23"/>
            <p:cNvSpPr>
              <a:spLocks/>
            </p:cNvSpPr>
            <p:nvPr/>
          </p:nvSpPr>
          <p:spPr bwMode="auto">
            <a:xfrm>
              <a:off x="2218849" y="4880172"/>
              <a:ext cx="61436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User</a:t>
              </a:r>
            </a:p>
            <a:p>
              <a:pPr marL="35719">
                <a:buNone/>
              </a:pPr>
              <a:r>
                <a:rPr lang="en-US" sz="1400" dirty="0">
                  <a:cs typeface="Tahoma" pitchFamily="34" charset="0"/>
                  <a:sym typeface="Tahoma" pitchFamily="34" charset="0"/>
                </a:rPr>
                <a:t>Stories</a:t>
              </a:r>
            </a:p>
          </p:txBody>
        </p:sp>
        <p:sp>
          <p:nvSpPr>
            <p:cNvPr id="56" name="Rectangle 24"/>
            <p:cNvSpPr>
              <a:spLocks/>
            </p:cNvSpPr>
            <p:nvPr/>
          </p:nvSpPr>
          <p:spPr bwMode="auto">
            <a:xfrm>
              <a:off x="2218849" y="3760659"/>
              <a:ext cx="68294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Velocity</a:t>
              </a:r>
            </a:p>
            <a:p>
              <a:pPr marL="35719">
                <a:buNone/>
              </a:pPr>
              <a:r>
                <a:rPr lang="en-US" sz="1400" dirty="0">
                  <a:cs typeface="Tahoma" pitchFamily="34" charset="0"/>
                  <a:sym typeface="Tahoma" pitchFamily="34" charset="0"/>
                </a:rPr>
                <a:t>Metrics</a:t>
              </a:r>
            </a:p>
          </p:txBody>
        </p:sp>
        <p:sp>
          <p:nvSpPr>
            <p:cNvPr id="57" name="Rectangle 25"/>
            <p:cNvSpPr>
              <a:spLocks/>
            </p:cNvSpPr>
            <p:nvPr/>
          </p:nvSpPr>
          <p:spPr bwMode="auto">
            <a:xfrm>
              <a:off x="2218849" y="2942613"/>
              <a:ext cx="831533"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Card Wall</a:t>
              </a:r>
            </a:p>
          </p:txBody>
        </p:sp>
        <p:sp>
          <p:nvSpPr>
            <p:cNvPr id="58" name="Rectangle 26"/>
            <p:cNvSpPr>
              <a:spLocks/>
            </p:cNvSpPr>
            <p:nvPr/>
          </p:nvSpPr>
          <p:spPr bwMode="auto">
            <a:xfrm>
              <a:off x="2231608" y="1823100"/>
              <a:ext cx="1134428"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Pair</a:t>
              </a:r>
            </a:p>
            <a:p>
              <a:pPr marL="35719">
                <a:buNone/>
              </a:pPr>
              <a:r>
                <a:rPr lang="en-US" sz="1400" dirty="0" smtClean="0">
                  <a:cs typeface="Tahoma" pitchFamily="34" charset="0"/>
                  <a:sym typeface="Tahoma" pitchFamily="34" charset="0"/>
                </a:rPr>
                <a:t>Programming</a:t>
              </a:r>
              <a:endParaRPr lang="en-US" sz="1400" dirty="0">
                <a:cs typeface="Tahoma" pitchFamily="34" charset="0"/>
                <a:sym typeface="Tahoma" pitchFamily="34" charset="0"/>
              </a:endParaRPr>
            </a:p>
          </p:txBody>
        </p:sp>
        <p:sp>
          <p:nvSpPr>
            <p:cNvPr id="59" name="Rectangle 27"/>
            <p:cNvSpPr>
              <a:spLocks/>
            </p:cNvSpPr>
            <p:nvPr/>
          </p:nvSpPr>
          <p:spPr bwMode="auto">
            <a:xfrm>
              <a:off x="6003608" y="4880172"/>
              <a:ext cx="978694"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Sustainable</a:t>
              </a:r>
            </a:p>
            <a:p>
              <a:pPr marL="35719" algn="r">
                <a:buNone/>
              </a:pPr>
              <a:r>
                <a:rPr lang="en-US" sz="1400" dirty="0">
                  <a:cs typeface="Tahoma" pitchFamily="34" charset="0"/>
                  <a:sym typeface="Tahoma" pitchFamily="34" charset="0"/>
                </a:rPr>
                <a:t>Pace</a:t>
              </a:r>
            </a:p>
          </p:txBody>
        </p:sp>
        <p:sp>
          <p:nvSpPr>
            <p:cNvPr id="60" name="Rectangle 28"/>
            <p:cNvSpPr>
              <a:spLocks/>
            </p:cNvSpPr>
            <p:nvPr/>
          </p:nvSpPr>
          <p:spPr bwMode="auto">
            <a:xfrm>
              <a:off x="6120765" y="3242687"/>
              <a:ext cx="861536"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Daily</a:t>
              </a:r>
            </a:p>
            <a:p>
              <a:pPr marL="35719" algn="r">
                <a:buNone/>
              </a:pPr>
              <a:r>
                <a:rPr lang="en-US" sz="1400" dirty="0">
                  <a:cs typeface="Tahoma" pitchFamily="34" charset="0"/>
                  <a:sym typeface="Tahoma" pitchFamily="34" charset="0"/>
                </a:rPr>
                <a:t>Stand-ups</a:t>
              </a:r>
            </a:p>
          </p:txBody>
        </p:sp>
        <p:grpSp>
          <p:nvGrpSpPr>
            <p:cNvPr id="4" name="Group 30"/>
            <p:cNvGrpSpPr>
              <a:grpSpLocks/>
            </p:cNvGrpSpPr>
            <p:nvPr/>
          </p:nvGrpSpPr>
          <p:grpSpPr bwMode="auto">
            <a:xfrm>
              <a:off x="3406140" y="2154372"/>
              <a:ext cx="2331720" cy="2948940"/>
              <a:chOff x="0" y="0"/>
              <a:chExt cx="1632" cy="2064"/>
            </a:xfrm>
            <a:solidFill>
              <a:schemeClr val="bg1">
                <a:lumMod val="75000"/>
              </a:schemeClr>
            </a:solidFill>
          </p:grpSpPr>
          <p:sp>
            <p:nvSpPr>
              <p:cNvPr id="62" name="Rectangle 31"/>
              <p:cNvSpPr>
                <a:spLocks/>
              </p:cNvSpPr>
              <p:nvPr/>
            </p:nvSpPr>
            <p:spPr bwMode="auto">
              <a:xfrm>
                <a:off x="0" y="0"/>
                <a:ext cx="1632" cy="2064"/>
              </a:xfrm>
              <a:prstGeom prst="rect">
                <a:avLst/>
              </a:prstGeom>
              <a:grpFill/>
              <a:ln w="50800">
                <a:solidFill>
                  <a:srgbClr val="808080"/>
                </a:solidFill>
                <a:miter lim="800000"/>
                <a:headEnd/>
                <a:tailEnd/>
              </a:ln>
            </p:spPr>
            <p:txBody>
              <a:bodyPr lIns="0" tIns="0" rIns="0" bIns="0"/>
              <a:lstStyle/>
              <a:p>
                <a:pPr algn="ctr">
                  <a:buNone/>
                </a:pPr>
                <a:endParaRPr lang="en-GB"/>
              </a:p>
            </p:txBody>
          </p:sp>
          <p:sp>
            <p:nvSpPr>
              <p:cNvPr id="63" name="Rectangle 32"/>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lgn="ctr">
                  <a:buNone/>
                </a:pPr>
                <a:endParaRPr lang="en-GB"/>
              </a:p>
            </p:txBody>
          </p:sp>
        </p:grpSp>
        <p:sp>
          <p:nvSpPr>
            <p:cNvPr id="64" name="Rectangle 33"/>
            <p:cNvSpPr>
              <a:spLocks/>
            </p:cNvSpPr>
            <p:nvPr/>
          </p:nvSpPr>
          <p:spPr bwMode="auto">
            <a:xfrm>
              <a:off x="3680460" y="4733676"/>
              <a:ext cx="1714500" cy="246221"/>
            </a:xfrm>
            <a:prstGeom prst="rect">
              <a:avLst/>
            </a:prstGeom>
            <a:solidFill>
              <a:schemeClr val="bg1">
                <a:lumMod val="75000"/>
              </a:schemeClr>
            </a:solidFill>
            <a:ln w="12700">
              <a:noFill/>
              <a:miter lim="800000"/>
              <a:headEnd/>
              <a:tailEnd/>
            </a:ln>
          </p:spPr>
          <p:txBody>
            <a:bodyPr lIns="0" tIns="0" rIns="40639" bIns="0">
              <a:spAutoFit/>
            </a:bodyPr>
            <a:lstStyle/>
            <a:p>
              <a:pPr marL="35719" algn="ctr">
                <a:buNone/>
              </a:pPr>
              <a:r>
                <a:rPr lang="en-US" sz="1600" b="1" dirty="0">
                  <a:solidFill>
                    <a:srgbClr val="000000"/>
                  </a:solidFill>
                  <a:cs typeface="Tahoma" pitchFamily="34" charset="0"/>
                  <a:sym typeface="Tahoma" pitchFamily="34" charset="0"/>
                </a:rPr>
                <a:t>INDIVIDUAL</a:t>
              </a:r>
            </a:p>
          </p:txBody>
        </p:sp>
        <p:sp>
          <p:nvSpPr>
            <p:cNvPr id="65" name="Rectangle 34"/>
            <p:cNvSpPr>
              <a:spLocks/>
            </p:cNvSpPr>
            <p:nvPr/>
          </p:nvSpPr>
          <p:spPr bwMode="auto">
            <a:xfrm>
              <a:off x="3680460" y="24286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Refactoring</a:t>
              </a:r>
            </a:p>
          </p:txBody>
        </p:sp>
        <p:sp>
          <p:nvSpPr>
            <p:cNvPr id="66" name="Rectangle 35"/>
            <p:cNvSpPr>
              <a:spLocks/>
            </p:cNvSpPr>
            <p:nvPr/>
          </p:nvSpPr>
          <p:spPr bwMode="auto">
            <a:xfrm>
              <a:off x="3680460" y="31144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Simple Design</a:t>
              </a:r>
            </a:p>
          </p:txBody>
        </p:sp>
        <p:sp>
          <p:nvSpPr>
            <p:cNvPr id="67" name="Rectangle 36"/>
            <p:cNvSpPr>
              <a:spLocks/>
            </p:cNvSpPr>
            <p:nvPr/>
          </p:nvSpPr>
          <p:spPr bwMode="auto">
            <a:xfrm>
              <a:off x="3680460" y="3800292"/>
              <a:ext cx="1714500" cy="72009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Test Driven</a:t>
              </a:r>
            </a:p>
            <a:p>
              <a:pPr marL="35719" algn="ctr">
                <a:spcBef>
                  <a:spcPts val="990"/>
                </a:spcBef>
                <a:buNone/>
              </a:pPr>
              <a:r>
                <a:rPr lang="en-US" sz="1600" dirty="0">
                  <a:cs typeface="Tahoma" pitchFamily="34" charset="0"/>
                  <a:sym typeface="Tahoma" pitchFamily="34" charset="0"/>
                </a:rPr>
                <a:t>Development</a:t>
              </a:r>
            </a:p>
          </p:txBody>
        </p:sp>
        <p:sp>
          <p:nvSpPr>
            <p:cNvPr id="35" name="Rectangle 20"/>
            <p:cNvSpPr>
              <a:spLocks/>
            </p:cNvSpPr>
            <p:nvPr/>
          </p:nvSpPr>
          <p:spPr bwMode="auto">
            <a:xfrm>
              <a:off x="5797262" y="2493179"/>
              <a:ext cx="1223010"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Retrospectives</a:t>
              </a:r>
            </a:p>
          </p:txBody>
        </p:sp>
      </p:grpSp>
    </p:spTree>
    <p:extLst>
      <p:ext uri="{BB962C8B-B14F-4D97-AF65-F5344CB8AC3E}">
        <p14:creationId xmlns:p14="http://schemas.microsoft.com/office/powerpoint/2010/main" val="159467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spcBef>
                <a:spcPts val="703"/>
              </a:spcBef>
              <a:defRPr/>
            </a:pPr>
            <a:r>
              <a:rPr lang="en-US" dirty="0" smtClean="0"/>
              <a:t>Test code isn’t treated like product code</a:t>
            </a:r>
          </a:p>
          <a:p>
            <a:pPr>
              <a:spcBef>
                <a:spcPts val="703"/>
              </a:spcBef>
              <a:defRPr/>
            </a:pPr>
            <a:r>
              <a:rPr lang="en-US" dirty="0" smtClean="0"/>
              <a:t>Over</a:t>
            </a:r>
            <a:r>
              <a:rPr lang="en-US" dirty="0"/>
              <a:t>-engineering your test </a:t>
            </a:r>
            <a:r>
              <a:rPr lang="en-US" dirty="0" smtClean="0"/>
              <a:t>scripts/framework</a:t>
            </a:r>
          </a:p>
          <a:p>
            <a:pPr>
              <a:spcBef>
                <a:spcPts val="703"/>
              </a:spcBef>
              <a:defRPr/>
            </a:pPr>
            <a:r>
              <a:rPr lang="en-US" dirty="0"/>
              <a:t>Trying to test everything</a:t>
            </a:r>
            <a:r>
              <a:rPr lang="en-US" dirty="0" smtClean="0"/>
              <a:t> with </a:t>
            </a:r>
            <a:r>
              <a:rPr lang="en-US" dirty="0"/>
              <a:t>functional tests</a:t>
            </a:r>
            <a:endParaRPr lang="en-US" dirty="0" smtClean="0"/>
          </a:p>
          <a:p>
            <a:pPr>
              <a:spcBef>
                <a:spcPts val="703"/>
              </a:spcBef>
              <a:defRPr/>
            </a:pPr>
            <a:r>
              <a:rPr lang="en-US" dirty="0" smtClean="0"/>
              <a:t>Using tools that aren’t well suited</a:t>
            </a:r>
          </a:p>
          <a:p>
            <a:pPr marL="338121" indent="-338121">
              <a:spcBef>
                <a:spcPts val="703"/>
              </a:spcBef>
              <a:defRPr/>
            </a:pPr>
            <a:endParaRPr lang="en-US" dirty="0"/>
          </a:p>
          <a:p>
            <a:pPr>
              <a:spcBef>
                <a:spcPts val="703"/>
              </a:spcBef>
              <a:defRPr/>
            </a:pPr>
            <a:endParaRPr lang="en-US" dirty="0" smtClean="0"/>
          </a:p>
          <a:p>
            <a:pPr>
              <a:spcBef>
                <a:spcPts val="703"/>
              </a:spcBef>
              <a:buNone/>
              <a:defRPr/>
            </a:pPr>
            <a:endParaRPr lang="en-US" dirty="0" smtClean="0"/>
          </a:p>
        </p:txBody>
      </p:sp>
      <p:sp>
        <p:nvSpPr>
          <p:cNvPr id="3" name="Title 2"/>
          <p:cNvSpPr>
            <a:spLocks noGrp="1"/>
          </p:cNvSpPr>
          <p:nvPr>
            <p:ph type="title"/>
          </p:nvPr>
        </p:nvSpPr>
        <p:spPr/>
        <p:txBody>
          <a:bodyPr/>
          <a:lstStyle/>
          <a:p>
            <a:r>
              <a:rPr lang="en-US" dirty="0" smtClean="0"/>
              <a:t>Why automation fails</a:t>
            </a:r>
            <a:endParaRPr lang="en-US" dirty="0"/>
          </a:p>
        </p:txBody>
      </p:sp>
    </p:spTree>
    <p:extLst>
      <p:ext uri="{BB962C8B-B14F-4D97-AF65-F5344CB8AC3E}">
        <p14:creationId xmlns:p14="http://schemas.microsoft.com/office/powerpoint/2010/main" val="126719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Test-last workflow encouraged by such tools is wrong for an Agile </a:t>
            </a:r>
            <a:r>
              <a:rPr lang="en-US" dirty="0" smtClean="0"/>
              <a:t>team</a:t>
            </a:r>
            <a:endParaRPr lang="en-US" dirty="0"/>
          </a:p>
          <a:p>
            <a:r>
              <a:rPr lang="en-US" dirty="0"/>
              <a:t>Scripts created by these tools become un-maintainable</a:t>
            </a:r>
          </a:p>
          <a:p>
            <a:r>
              <a:rPr lang="en-US" dirty="0" smtClean="0"/>
              <a:t>Specialized tools require test-automation specialists and lead to knowledge silos</a:t>
            </a:r>
            <a:endParaRPr lang="en-US" dirty="0"/>
          </a:p>
        </p:txBody>
      </p:sp>
      <p:sp>
        <p:nvSpPr>
          <p:cNvPr id="5" name="Title 4"/>
          <p:cNvSpPr>
            <a:spLocks noGrp="1"/>
          </p:cNvSpPr>
          <p:nvPr>
            <p:ph type="title"/>
          </p:nvPr>
        </p:nvSpPr>
        <p:spPr/>
        <p:txBody>
          <a:bodyPr/>
          <a:lstStyle/>
          <a:p>
            <a:r>
              <a:rPr lang="en-US" dirty="0" smtClean="0"/>
              <a:t>Hendrickson’s traits of ill-suited tools</a:t>
            </a:r>
            <a:endParaRPr lang="en-US" dirty="0"/>
          </a:p>
        </p:txBody>
      </p:sp>
    </p:spTree>
    <p:extLst>
      <p:ext uri="{BB962C8B-B14F-4D97-AF65-F5344CB8AC3E}">
        <p14:creationId xmlns:p14="http://schemas.microsoft.com/office/powerpoint/2010/main" val="176673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a:t>
            </a:r>
            <a:r>
              <a:rPr lang="en-US" dirty="0" smtClean="0"/>
              <a:t>agile</a:t>
            </a:r>
            <a:r>
              <a:rPr lang="en-US" dirty="0"/>
              <a:t>-friendly tools</a:t>
            </a:r>
          </a:p>
        </p:txBody>
      </p:sp>
      <p:sp>
        <p:nvSpPr>
          <p:cNvPr id="5" name="Content Placeholder 4"/>
          <p:cNvSpPr>
            <a:spLocks noGrp="1"/>
          </p:cNvSpPr>
          <p:nvPr>
            <p:ph idx="1"/>
          </p:nvPr>
        </p:nvSpPr>
        <p:spPr/>
        <p:txBody>
          <a:bodyPr>
            <a:normAutofit fontScale="92500"/>
          </a:bodyPr>
          <a:lstStyle/>
          <a:p>
            <a:pPr>
              <a:spcBef>
                <a:spcPts val="703"/>
              </a:spcBef>
              <a:defRPr/>
            </a:pPr>
            <a:r>
              <a:rPr lang="en-US" dirty="0"/>
              <a:t>Support starting test automation effort immediately</a:t>
            </a:r>
          </a:p>
          <a:p>
            <a:pPr>
              <a:spcBef>
                <a:spcPts val="703"/>
              </a:spcBef>
              <a:defRPr/>
            </a:pPr>
            <a:r>
              <a:rPr lang="en-US" dirty="0"/>
              <a:t>Separate the test intent from the implementation details</a:t>
            </a:r>
          </a:p>
          <a:p>
            <a:pPr>
              <a:spcBef>
                <a:spcPts val="703"/>
              </a:spcBef>
              <a:defRPr/>
            </a:pPr>
            <a:r>
              <a:rPr lang="en-US" dirty="0"/>
              <a:t>Support and encourage good programming practices for the code portion</a:t>
            </a:r>
          </a:p>
          <a:p>
            <a:pPr>
              <a:spcBef>
                <a:spcPts val="703"/>
              </a:spcBef>
              <a:defRPr/>
            </a:pPr>
            <a:r>
              <a:rPr lang="en-US" dirty="0"/>
              <a:t>Support writing test automation code using real languages, with real IDEs</a:t>
            </a:r>
          </a:p>
          <a:p>
            <a:pPr>
              <a:spcBef>
                <a:spcPts val="703"/>
              </a:spcBef>
              <a:defRPr/>
            </a:pPr>
            <a:r>
              <a:rPr lang="en-US" dirty="0"/>
              <a:t>Foster collaboration</a:t>
            </a:r>
          </a:p>
          <a:p>
            <a:pPr>
              <a:spcBef>
                <a:spcPts val="703"/>
              </a:spcBef>
              <a:defRPr/>
            </a:pPr>
            <a:endParaRPr lang="en-US" dirty="0"/>
          </a:p>
        </p:txBody>
      </p:sp>
    </p:spTree>
    <p:extLst>
      <p:ext uri="{BB962C8B-B14F-4D97-AF65-F5344CB8AC3E}">
        <p14:creationId xmlns:p14="http://schemas.microsoft.com/office/powerpoint/2010/main" val="1804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QA-programmer collaboration</a:t>
            </a:r>
            <a:endParaRPr lang="en-US" dirty="0"/>
          </a:p>
        </p:txBody>
      </p:sp>
      <p:sp>
        <p:nvSpPr>
          <p:cNvPr id="3" name="Content Placeholder 2"/>
          <p:cNvSpPr>
            <a:spLocks noGrp="1"/>
          </p:cNvSpPr>
          <p:nvPr>
            <p:ph idx="1"/>
          </p:nvPr>
        </p:nvSpPr>
        <p:spPr>
          <a:xfrm>
            <a:off x="457200" y="1600201"/>
            <a:ext cx="4637088" cy="4173996"/>
          </a:xfrm>
        </p:spPr>
        <p:txBody>
          <a:bodyPr/>
          <a:lstStyle/>
          <a:p>
            <a:pPr>
              <a:spcBef>
                <a:spcPts val="703"/>
              </a:spcBef>
              <a:defRPr/>
            </a:pPr>
            <a:r>
              <a:rPr lang="en-US" dirty="0"/>
              <a:t>Test code is still </a:t>
            </a:r>
            <a:r>
              <a:rPr lang="en-US" dirty="0" smtClean="0"/>
              <a:t>code!</a:t>
            </a:r>
            <a:endParaRPr lang="en-US" dirty="0"/>
          </a:p>
          <a:p>
            <a:pPr>
              <a:spcBef>
                <a:spcPts val="703"/>
              </a:spcBef>
              <a:defRPr/>
            </a:pPr>
            <a:r>
              <a:rPr lang="en-US" dirty="0"/>
              <a:t>Give</a:t>
            </a:r>
            <a:r>
              <a:rPr lang="en-US" dirty="0" smtClean="0"/>
              <a:t> the same </a:t>
            </a:r>
            <a:r>
              <a:rPr lang="en-US" dirty="0"/>
              <a:t>love and care</a:t>
            </a:r>
            <a:r>
              <a:rPr lang="en-US" dirty="0" smtClean="0"/>
              <a:t> to </a:t>
            </a:r>
            <a:r>
              <a:rPr lang="en-US" dirty="0"/>
              <a:t>test code as well</a:t>
            </a:r>
            <a:endParaRPr lang="en-US" dirty="0" smtClean="0"/>
          </a:p>
          <a:p>
            <a:pPr>
              <a:spcBef>
                <a:spcPts val="703"/>
              </a:spcBef>
              <a:defRPr/>
            </a:pPr>
            <a:r>
              <a:rPr lang="en-US" dirty="0" smtClean="0"/>
              <a:t>Treat test code as a long-lived artifact</a:t>
            </a:r>
          </a:p>
          <a:p>
            <a:pPr>
              <a:spcBef>
                <a:spcPts val="703"/>
              </a:spcBef>
              <a:defRPr/>
            </a:pPr>
            <a:r>
              <a:rPr lang="en-US" dirty="0" smtClean="0"/>
              <a:t>Test code as living documentation</a:t>
            </a:r>
            <a:endParaRPr lang="en-US" dirty="0"/>
          </a:p>
        </p:txBody>
      </p:sp>
      <p:pic>
        <p:nvPicPr>
          <p:cNvPr id="4" name="Picture 6"/>
          <p:cNvPicPr>
            <a:picLocks noChangeArrowheads="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5094288" y="3213100"/>
            <a:ext cx="34385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2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Exploratory and other testing activities</a:t>
            </a:r>
            <a:endParaRPr lang="en-US" dirty="0"/>
          </a:p>
        </p:txBody>
      </p:sp>
      <p:sp>
        <p:nvSpPr>
          <p:cNvPr id="5" name="Text Placeholder 4"/>
          <p:cNvSpPr>
            <a:spLocks noGrp="1"/>
          </p:cNvSpPr>
          <p:nvPr>
            <p:ph type="body" idx="1"/>
          </p:nvPr>
        </p:nvSpPr>
        <p:spPr/>
        <p:txBody>
          <a:bodyPr/>
          <a:lstStyle/>
          <a:p>
            <a:r>
              <a:rPr lang="en-US" dirty="0" smtClean="0"/>
              <a:t>Manual testing complements automated testing</a:t>
            </a:r>
            <a:endParaRPr lang="en-US" dirty="0"/>
          </a:p>
        </p:txBody>
      </p:sp>
    </p:spTree>
    <p:extLst>
      <p:ext uri="{BB962C8B-B14F-4D97-AF65-F5344CB8AC3E}">
        <p14:creationId xmlns:p14="http://schemas.microsoft.com/office/powerpoint/2010/main" val="25445737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testing activities</a:t>
            </a:r>
            <a:endParaRPr lang="en-US" dirty="0"/>
          </a:p>
        </p:txBody>
      </p:sp>
      <p:sp>
        <p:nvSpPr>
          <p:cNvPr id="3" name="Content Placeholder 2"/>
          <p:cNvSpPr>
            <a:spLocks noGrp="1"/>
          </p:cNvSpPr>
          <p:nvPr>
            <p:ph idx="1"/>
          </p:nvPr>
        </p:nvSpPr>
        <p:spPr/>
        <p:txBody>
          <a:bodyPr>
            <a:normAutofit/>
          </a:bodyPr>
          <a:lstStyle/>
          <a:p>
            <a:r>
              <a:rPr lang="en-US" dirty="0"/>
              <a:t>Regression </a:t>
            </a:r>
            <a:r>
              <a:rPr lang="en-US" dirty="0" smtClean="0"/>
              <a:t>testing</a:t>
            </a:r>
            <a:endParaRPr lang="en-US" dirty="0"/>
          </a:p>
          <a:p>
            <a:r>
              <a:rPr lang="en-US" dirty="0"/>
              <a:t>Bug </a:t>
            </a:r>
            <a:r>
              <a:rPr lang="en-US" dirty="0" smtClean="0"/>
              <a:t>Bashes/</a:t>
            </a:r>
            <a:r>
              <a:rPr lang="en-US" dirty="0" err="1" smtClean="0"/>
              <a:t>Testapalooza</a:t>
            </a:r>
            <a:endParaRPr lang="en-US" dirty="0"/>
          </a:p>
          <a:p>
            <a:r>
              <a:rPr lang="en-US" dirty="0" smtClean="0"/>
              <a:t>User-acceptance testing and feedback</a:t>
            </a:r>
            <a:endParaRPr lang="en-US" dirty="0"/>
          </a:p>
          <a:p>
            <a:r>
              <a:rPr lang="en-US" dirty="0"/>
              <a:t>Beta t</a:t>
            </a:r>
            <a:r>
              <a:rPr lang="en-US" dirty="0" smtClean="0"/>
              <a:t>esting</a:t>
            </a:r>
            <a:endParaRPr lang="en-US" dirty="0"/>
          </a:p>
        </p:txBody>
      </p:sp>
    </p:spTree>
    <p:extLst>
      <p:ext uri="{BB962C8B-B14F-4D97-AF65-F5344CB8AC3E}">
        <p14:creationId xmlns:p14="http://schemas.microsoft.com/office/powerpoint/2010/main" val="27146926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testing</a:t>
            </a:r>
            <a:endParaRPr lang="en-US" dirty="0"/>
          </a:p>
        </p:txBody>
      </p:sp>
      <p:sp>
        <p:nvSpPr>
          <p:cNvPr id="3" name="Content Placeholder 2"/>
          <p:cNvSpPr>
            <a:spLocks noGrp="1"/>
          </p:cNvSpPr>
          <p:nvPr>
            <p:ph idx="1"/>
          </p:nvPr>
        </p:nvSpPr>
        <p:spPr/>
        <p:txBody>
          <a:bodyPr/>
          <a:lstStyle/>
          <a:p>
            <a:r>
              <a:rPr lang="en-US" dirty="0"/>
              <a:t>Unscripted, (mostly) manual </a:t>
            </a:r>
            <a:r>
              <a:rPr lang="en-US" dirty="0" smtClean="0"/>
              <a:t>testing</a:t>
            </a:r>
          </a:p>
          <a:p>
            <a:r>
              <a:rPr lang="en-US" dirty="0" smtClean="0"/>
              <a:t>Simultaneous </a:t>
            </a:r>
            <a:r>
              <a:rPr lang="en-US" dirty="0"/>
              <a:t>learning, test design and test execution</a:t>
            </a:r>
          </a:p>
          <a:p>
            <a:r>
              <a:rPr lang="en-US" dirty="0" smtClean="0"/>
              <a:t>Supplements </a:t>
            </a:r>
            <a:r>
              <a:rPr lang="en-US" dirty="0"/>
              <a:t>scripted automated tests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4050093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Cross-functional </a:t>
            </a:r>
            <a:r>
              <a:rPr lang="en-US" dirty="0" smtClean="0"/>
              <a:t>requirements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a:t>Specify criteria that can be used to judge the operation of a system, rather than specific </a:t>
            </a:r>
            <a:r>
              <a:rPr lang="en-US" dirty="0" smtClean="0"/>
              <a:t>behaviors</a:t>
            </a:r>
            <a:endParaRPr lang="en-US" dirty="0"/>
          </a:p>
          <a:p>
            <a:r>
              <a:rPr lang="en-US" dirty="0"/>
              <a:t>D</a:t>
            </a:r>
            <a:r>
              <a:rPr lang="en-US" dirty="0" smtClean="0"/>
              <a:t>efine </a:t>
            </a:r>
            <a:r>
              <a:rPr lang="en-US" dirty="0"/>
              <a:t>how a system is supposed to </a:t>
            </a:r>
            <a:r>
              <a:rPr lang="en-US" i="1" dirty="0" smtClean="0"/>
              <a:t>be </a:t>
            </a:r>
            <a:r>
              <a:rPr lang="en-US" dirty="0" smtClean="0"/>
              <a:t>(rather than </a:t>
            </a:r>
            <a:r>
              <a:rPr lang="en-US" i="1" dirty="0" smtClean="0"/>
              <a:t>is</a:t>
            </a:r>
            <a:r>
              <a:rPr lang="en-US" dirty="0" smtClean="0"/>
              <a:t>)</a:t>
            </a:r>
          </a:p>
          <a:p>
            <a:pPr lvl="0"/>
            <a:r>
              <a:rPr lang="en-US" dirty="0"/>
              <a:t>Security testing such as permission/access, penetration, compliance testing</a:t>
            </a:r>
          </a:p>
          <a:p>
            <a:pPr lvl="0"/>
            <a:r>
              <a:rPr lang="en-US" dirty="0"/>
              <a:t>User-experience testing such as usability, user walkthroughs, A/B, multivariate testing</a:t>
            </a:r>
          </a:p>
          <a:p>
            <a:pPr lvl="0"/>
            <a:r>
              <a:rPr lang="en-US" dirty="0"/>
              <a:t>Operations testing such as failover recovery, disaster recovery, backup/restore, monitoring, deploy/rollback </a:t>
            </a:r>
            <a:r>
              <a:rPr lang="en-US" dirty="0" smtClean="0"/>
              <a:t>testing</a:t>
            </a:r>
            <a:endParaRPr lang="en-US" dirty="0"/>
          </a:p>
          <a:p>
            <a:r>
              <a:rPr lang="en-US" dirty="0" smtClean="0"/>
              <a:t>A.k.a. “</a:t>
            </a:r>
            <a:r>
              <a:rPr lang="en-US" dirty="0" err="1" smtClean="0"/>
              <a:t>itilities</a:t>
            </a:r>
            <a:r>
              <a:rPr lang="en-US" dirty="0"/>
              <a:t>”</a:t>
            </a:r>
          </a:p>
        </p:txBody>
      </p:sp>
    </p:spTree>
    <p:extLst>
      <p:ext uri="{BB962C8B-B14F-4D97-AF65-F5344CB8AC3E}">
        <p14:creationId xmlns:p14="http://schemas.microsoft.com/office/powerpoint/2010/main" val="93945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a:t>
            </a:r>
            <a:endParaRPr lang="en-US" dirty="0"/>
          </a:p>
        </p:txBody>
      </p:sp>
      <p:sp>
        <p:nvSpPr>
          <p:cNvPr id="3" name="Content Placeholder 2"/>
          <p:cNvSpPr>
            <a:spLocks noGrp="1"/>
          </p:cNvSpPr>
          <p:nvPr>
            <p:ph idx="1"/>
          </p:nvPr>
        </p:nvSpPr>
        <p:spPr/>
        <p:txBody>
          <a:bodyPr/>
          <a:lstStyle/>
          <a:p>
            <a:pPr marL="457200" lvl="1" indent="0">
              <a:buNone/>
            </a:pPr>
            <a:r>
              <a:rPr lang="en-US" dirty="0" smtClean="0"/>
              <a:t>Resources and readings:</a:t>
            </a:r>
            <a:endParaRPr lang="en-US" dirty="0">
              <a:hlinkClick r:id="rId2"/>
            </a:endParaRPr>
          </a:p>
          <a:p>
            <a:pPr lvl="1"/>
            <a:r>
              <a:rPr lang="en-US" dirty="0"/>
              <a:t>http://</a:t>
            </a:r>
            <a:r>
              <a:rPr lang="en-US" dirty="0" err="1"/>
              <a:t>support.thoughtworks.com</a:t>
            </a:r>
            <a:r>
              <a:rPr lang="en-US"/>
              <a:t>/entries/21259508-agile-qa-practices-reading-list</a:t>
            </a:r>
            <a:endParaRPr lang="en-US" dirty="0" smtClean="0"/>
          </a:p>
          <a:p>
            <a:pPr marL="457200" lvl="1" indent="0">
              <a:buNone/>
            </a:pPr>
            <a:r>
              <a:rPr lang="en-US" dirty="0" smtClean="0"/>
              <a:t>Contacts:</a:t>
            </a:r>
            <a:endParaRPr lang="en-US" dirty="0" smtClean="0">
              <a:hlinkClick r:id="rId3"/>
            </a:endParaRPr>
          </a:p>
          <a:p>
            <a:pPr lvl="1"/>
            <a:r>
              <a:rPr lang="en-US" dirty="0" smtClean="0"/>
              <a:t>mphilip@thoughtworks.com</a:t>
            </a:r>
          </a:p>
          <a:p>
            <a:pPr lvl="1"/>
            <a:r>
              <a:rPr lang="en-US" dirty="0" err="1" smtClean="0"/>
              <a:t>kdishman@thoughtworks.com</a:t>
            </a:r>
            <a:endParaRPr lang="en-US" dirty="0" smtClean="0"/>
          </a:p>
        </p:txBody>
      </p:sp>
    </p:spTree>
    <p:extLst>
      <p:ext uri="{BB962C8B-B14F-4D97-AF65-F5344CB8AC3E}">
        <p14:creationId xmlns:p14="http://schemas.microsoft.com/office/powerpoint/2010/main" val="2208289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Practices that benefit the QA</a:t>
            </a:r>
            <a:endParaRPr lang="en-US" dirty="0"/>
          </a:p>
        </p:txBody>
      </p:sp>
      <p:sp>
        <p:nvSpPr>
          <p:cNvPr id="3" name="Content Placeholder 2"/>
          <p:cNvSpPr>
            <a:spLocks noGrp="1"/>
          </p:cNvSpPr>
          <p:nvPr>
            <p:ph idx="1"/>
          </p:nvPr>
        </p:nvSpPr>
        <p:spPr/>
        <p:txBody>
          <a:bodyPr>
            <a:normAutofit/>
          </a:bodyPr>
          <a:lstStyle/>
          <a:p>
            <a:r>
              <a:rPr lang="en-US" dirty="0"/>
              <a:t>Unit </a:t>
            </a:r>
            <a:r>
              <a:rPr lang="en-US" dirty="0" smtClean="0"/>
              <a:t>testing</a:t>
            </a:r>
            <a:endParaRPr lang="en-US" dirty="0"/>
          </a:p>
          <a:p>
            <a:r>
              <a:rPr lang="en-US" dirty="0"/>
              <a:t>Continuous </a:t>
            </a:r>
            <a:r>
              <a:rPr lang="en-US" dirty="0" smtClean="0"/>
              <a:t>integration</a:t>
            </a:r>
            <a:endParaRPr lang="en-US" dirty="0"/>
          </a:p>
          <a:p>
            <a:r>
              <a:rPr lang="en-US" dirty="0" smtClean="0"/>
              <a:t>Pairing and whole-team approach</a:t>
            </a:r>
            <a:endParaRPr lang="en-US" dirty="0"/>
          </a:p>
          <a:p>
            <a:r>
              <a:rPr lang="en-US" dirty="0"/>
              <a:t>Iterative </a:t>
            </a:r>
            <a:r>
              <a:rPr lang="en-US" dirty="0" smtClean="0"/>
              <a:t>development</a:t>
            </a:r>
            <a:endParaRPr lang="en-US" dirty="0"/>
          </a:p>
          <a:p>
            <a:r>
              <a:rPr lang="en-US" dirty="0"/>
              <a:t>Team co-</a:t>
            </a:r>
            <a:r>
              <a:rPr lang="en-US" dirty="0" smtClean="0"/>
              <a:t>location and shared space</a:t>
            </a:r>
            <a:endParaRPr lang="en-US" dirty="0"/>
          </a:p>
          <a:p>
            <a:r>
              <a:rPr lang="en-US" dirty="0"/>
              <a:t>Daily </a:t>
            </a:r>
            <a:r>
              <a:rPr lang="en-US" dirty="0" smtClean="0"/>
              <a:t>standups</a:t>
            </a:r>
            <a:endParaRPr lang="en-US" dirty="0"/>
          </a:p>
          <a:p>
            <a:r>
              <a:rPr lang="en-US" dirty="0"/>
              <a:t>Automated functional testing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226313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lstStyle/>
          <a:p>
            <a:pPr marL="0" indent="0">
              <a:buNone/>
            </a:pPr>
            <a:r>
              <a:rPr lang="en-US" dirty="0"/>
              <a:t>How would you pair these like the agile manifesto?</a:t>
            </a:r>
          </a:p>
        </p:txBody>
      </p:sp>
      <p:grpSp>
        <p:nvGrpSpPr>
          <p:cNvPr id="63499" name="Group 11"/>
          <p:cNvGrpSpPr>
            <a:grpSpLocks/>
          </p:cNvGrpSpPr>
          <p:nvPr/>
        </p:nvGrpSpPr>
        <p:grpSpPr bwMode="auto">
          <a:xfrm>
            <a:off x="1295400" y="4419600"/>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3810000" y="5257800"/>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5624513" y="3505200"/>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3048000" y="3124200"/>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4495800" y="4419600"/>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5105400" y="236562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221322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533400" y="3505200"/>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328911155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xmlns:p14="http://schemas.microsoft.com/office/powerpoint/2010/main" spd="slow" advClick="0" advTm="100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nodeType="afterEffect">
                                  <p:stCondLst>
                                    <p:cond delay="0"/>
                                  </p:stCondLst>
                                  <p:childTnLst>
                                    <p:set>
                                      <p:cBhvr>
                                        <p:cTn id="9" dur="1" fill="hold">
                                          <p:stCondLst>
                                            <p:cond delay="499"/>
                                          </p:stCondLst>
                                        </p:cTn>
                                        <p:tgtEl>
                                          <p:spTgt spid="63505"/>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nodeType="afterEffect">
                                  <p:stCondLst>
                                    <p:cond delay="0"/>
                                  </p:stCondLst>
                                  <p:childTnLst>
                                    <p:set>
                                      <p:cBhvr>
                                        <p:cTn id="12" dur="1" fill="hold">
                                          <p:stCondLst>
                                            <p:cond delay="499"/>
                                          </p:stCondLst>
                                        </p:cTn>
                                        <p:tgtEl>
                                          <p:spTgt spid="63508"/>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nodeType="afterEffect">
                                  <p:stCondLst>
                                    <p:cond delay="0"/>
                                  </p:stCondLst>
                                  <p:childTnLst>
                                    <p:set>
                                      <p:cBhvr>
                                        <p:cTn id="15" dur="1" fill="hold">
                                          <p:stCondLst>
                                            <p:cond delay="499"/>
                                          </p:stCondLst>
                                        </p:cTn>
                                        <p:tgtEl>
                                          <p:spTgt spid="63514"/>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nodeType="afterEffect">
                                  <p:stCondLst>
                                    <p:cond delay="0"/>
                                  </p:stCondLst>
                                  <p:childTnLst>
                                    <p:set>
                                      <p:cBhvr>
                                        <p:cTn id="18" dur="1" fill="hold">
                                          <p:stCondLst>
                                            <p:cond delay="499"/>
                                          </p:stCondLst>
                                        </p:cTn>
                                        <p:tgtEl>
                                          <p:spTgt spid="63511"/>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nodeType="afterEffect">
                                  <p:stCondLst>
                                    <p:cond delay="0"/>
                                  </p:stCondLst>
                                  <p:childTnLst>
                                    <p:set>
                                      <p:cBhvr>
                                        <p:cTn id="21" dur="1" fill="hold">
                                          <p:stCondLst>
                                            <p:cond delay="499"/>
                                          </p:stCondLst>
                                        </p:cTn>
                                        <p:tgtEl>
                                          <p:spTgt spid="63517"/>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nodeType="afterEffect">
                                  <p:stCondLst>
                                    <p:cond delay="0"/>
                                  </p:stCondLst>
                                  <p:childTnLst>
                                    <p:set>
                                      <p:cBhvr>
                                        <p:cTn id="24" dur="1" fill="hold">
                                          <p:stCondLst>
                                            <p:cond delay="499"/>
                                          </p:stCondLst>
                                        </p:cTn>
                                        <p:tgtEl>
                                          <p:spTgt spid="63499"/>
                                        </p:tgtEl>
                                        <p:attrNameLst>
                                          <p:attrName>style.visibility</p:attrName>
                                        </p:attrNameLst>
                                      </p:cBhvr>
                                      <p:to>
                                        <p:strVal val="visible"/>
                                      </p:to>
                                    </p:set>
                                  </p:childTnLst>
                                </p:cTn>
                              </p:par>
                            </p:childTnLst>
                          </p:cTn>
                        </p:par>
                        <p:par>
                          <p:cTn id="25" fill="hold" nodeType="afterGroup">
                            <p:stCondLst>
                              <p:cond delay="3500"/>
                            </p:stCondLst>
                            <p:childTnLst>
                              <p:par>
                                <p:cTn id="26" presetID="168" presetClass="entr" presetSubtype="0" fill="hold" nodeType="afterEffect">
                                  <p:stCondLst>
                                    <p:cond delay="0"/>
                                  </p:stCondLst>
                                  <p:childTnLst>
                                    <p:set>
                                      <p:cBhvr>
                                        <p:cTn id="27"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Through this work we have come to value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marL="0" indent="0">
              <a:buNone/>
            </a:pPr>
            <a:endParaRPr lang="en-US" dirty="0" smtClean="0"/>
          </a:p>
          <a:p>
            <a:pPr marL="0" indent="0">
              <a:buNone/>
            </a:pPr>
            <a:r>
              <a:rPr lang="en-US" dirty="0" smtClean="0"/>
              <a:t>That </a:t>
            </a:r>
            <a:r>
              <a:rPr lang="en-US" dirty="0"/>
              <a:t>is, while there is value in the items </a:t>
            </a:r>
            <a:r>
              <a:rPr lang="en-US" dirty="0" smtClean="0"/>
              <a:t>on the </a:t>
            </a:r>
            <a:r>
              <a:rPr lang="en-US" dirty="0"/>
              <a:t>right, we value the items on the left more</a:t>
            </a:r>
            <a:r>
              <a:rPr lang="en-US" dirty="0" smtClean="0"/>
              <a:t>.</a:t>
            </a:r>
            <a:endParaRPr lang="en-US" dirty="0"/>
          </a:p>
        </p:txBody>
      </p:sp>
      <p:grpSp>
        <p:nvGrpSpPr>
          <p:cNvPr id="63499" name="Group 11"/>
          <p:cNvGrpSpPr>
            <a:grpSpLocks/>
          </p:cNvGrpSpPr>
          <p:nvPr/>
        </p:nvGrpSpPr>
        <p:grpSpPr bwMode="auto">
          <a:xfrm>
            <a:off x="1752600" y="2851935"/>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4648200" y="3690135"/>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1752600" y="1937535"/>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4648200" y="1937535"/>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1752600" y="4604535"/>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4648200" y="285193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369013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4648200" y="4604535"/>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258113995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xmlns:p14="http://schemas.microsoft.com/office/powerpoint/2010/main" spd="slow" advClick="0" advTm="100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nodeType="afterEffect">
                                  <p:stCondLst>
                                    <p:cond delay="0"/>
                                  </p:stCondLst>
                                  <p:childTnLst>
                                    <p:set>
                                      <p:cBhvr>
                                        <p:cTn id="9" dur="1" fill="hold">
                                          <p:stCondLst>
                                            <p:cond delay="499"/>
                                          </p:stCondLst>
                                        </p:cTn>
                                        <p:tgtEl>
                                          <p:spTgt spid="63505"/>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nodeType="afterEffect">
                                  <p:stCondLst>
                                    <p:cond delay="0"/>
                                  </p:stCondLst>
                                  <p:childTnLst>
                                    <p:set>
                                      <p:cBhvr>
                                        <p:cTn id="12" dur="1" fill="hold">
                                          <p:stCondLst>
                                            <p:cond delay="499"/>
                                          </p:stCondLst>
                                        </p:cTn>
                                        <p:tgtEl>
                                          <p:spTgt spid="63508"/>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nodeType="afterEffect">
                                  <p:stCondLst>
                                    <p:cond delay="0"/>
                                  </p:stCondLst>
                                  <p:childTnLst>
                                    <p:set>
                                      <p:cBhvr>
                                        <p:cTn id="15" dur="1" fill="hold">
                                          <p:stCondLst>
                                            <p:cond delay="499"/>
                                          </p:stCondLst>
                                        </p:cTn>
                                        <p:tgtEl>
                                          <p:spTgt spid="63514"/>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nodeType="afterEffect">
                                  <p:stCondLst>
                                    <p:cond delay="0"/>
                                  </p:stCondLst>
                                  <p:childTnLst>
                                    <p:set>
                                      <p:cBhvr>
                                        <p:cTn id="18" dur="1" fill="hold">
                                          <p:stCondLst>
                                            <p:cond delay="499"/>
                                          </p:stCondLst>
                                        </p:cTn>
                                        <p:tgtEl>
                                          <p:spTgt spid="63511"/>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nodeType="afterEffect">
                                  <p:stCondLst>
                                    <p:cond delay="0"/>
                                  </p:stCondLst>
                                  <p:childTnLst>
                                    <p:set>
                                      <p:cBhvr>
                                        <p:cTn id="21" dur="1" fill="hold">
                                          <p:stCondLst>
                                            <p:cond delay="499"/>
                                          </p:stCondLst>
                                        </p:cTn>
                                        <p:tgtEl>
                                          <p:spTgt spid="63517"/>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nodeType="afterEffect">
                                  <p:stCondLst>
                                    <p:cond delay="0"/>
                                  </p:stCondLst>
                                  <p:childTnLst>
                                    <p:set>
                                      <p:cBhvr>
                                        <p:cTn id="24" dur="1" fill="hold">
                                          <p:stCondLst>
                                            <p:cond delay="499"/>
                                          </p:stCondLst>
                                        </p:cTn>
                                        <p:tgtEl>
                                          <p:spTgt spid="63499"/>
                                        </p:tgtEl>
                                        <p:attrNameLst>
                                          <p:attrName>style.visibility</p:attrName>
                                        </p:attrNameLst>
                                      </p:cBhvr>
                                      <p:to>
                                        <p:strVal val="visible"/>
                                      </p:to>
                                    </p:set>
                                  </p:childTnLst>
                                </p:cTn>
                              </p:par>
                            </p:childTnLst>
                          </p:cTn>
                        </p:par>
                        <p:par>
                          <p:cTn id="25" fill="hold" nodeType="afterGroup">
                            <p:stCondLst>
                              <p:cond delay="3500"/>
                            </p:stCondLst>
                            <p:childTnLst>
                              <p:par>
                                <p:cTn id="26" presetID="168" presetClass="entr" presetSubtype="0" fill="hold" nodeType="afterEffect">
                                  <p:stCondLst>
                                    <p:cond delay="0"/>
                                  </p:stCondLst>
                                  <p:childTnLst>
                                    <p:set>
                                      <p:cBhvr>
                                        <p:cTn id="27"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Rethinking the role of Agile QA</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18445197"/>
              </p:ext>
            </p:extLst>
          </p:nvPr>
        </p:nvGraphicFramePr>
        <p:xfrm>
          <a:off x="457200" y="1600200"/>
          <a:ext cx="8229600" cy="2865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Traditional Tester Role</a:t>
                      </a:r>
                    </a:p>
                  </a:txBody>
                  <a:tcPr/>
                </a:tc>
                <a:tc>
                  <a:txBody>
                    <a:bodyPr/>
                    <a:lstStyle/>
                    <a:p>
                      <a:r>
                        <a:rPr lang="en-US" dirty="0" smtClean="0"/>
                        <a:t>Agile QA Role</a:t>
                      </a:r>
                      <a:endParaRPr lang="en-US" dirty="0"/>
                    </a:p>
                  </a:txBody>
                  <a:tcPr/>
                </a:tc>
              </a:tr>
              <a:tr h="370840">
                <a:tc>
                  <a:txBody>
                    <a:bodyPr/>
                    <a:lstStyle/>
                    <a:p>
                      <a:r>
                        <a:rPr lang="en-US" dirty="0" smtClean="0"/>
                        <a:t>Is part of separate test team</a:t>
                      </a:r>
                    </a:p>
                  </a:txBody>
                  <a:tcPr/>
                </a:tc>
                <a:tc>
                  <a:txBody>
                    <a:bodyPr/>
                    <a:lstStyle/>
                    <a:p>
                      <a:r>
                        <a:rPr lang="en-US" dirty="0" smtClean="0"/>
                        <a:t>Is</a:t>
                      </a:r>
                      <a:r>
                        <a:rPr lang="en-US" baseline="0" dirty="0" smtClean="0"/>
                        <a:t> p</a:t>
                      </a:r>
                      <a:r>
                        <a:rPr lang="en-US" dirty="0" smtClean="0"/>
                        <a:t>art of the entire team</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Testing happens at end of development </a:t>
                      </a:r>
                    </a:p>
                  </a:txBody>
                  <a:tcPr/>
                </a:tc>
                <a:tc>
                  <a:txBody>
                    <a:bodyPr/>
                    <a:lstStyle/>
                    <a:p>
                      <a:r>
                        <a:rPr lang="en-US" dirty="0" smtClean="0"/>
                        <a:t>Testing happens parallel to development</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Works alone</a:t>
                      </a:r>
                    </a:p>
                  </a:txBody>
                  <a:tcPr/>
                </a:tc>
                <a:tc>
                  <a:txBody>
                    <a:bodyPr/>
                    <a:lstStyle/>
                    <a:p>
                      <a:r>
                        <a:rPr lang="en-US" dirty="0" smtClean="0"/>
                        <a:t>Pairs with BAs, programmers and others</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Acts as gatekeeper</a:t>
                      </a:r>
                    </a:p>
                  </a:txBody>
                  <a:tcPr/>
                </a:tc>
                <a:tc>
                  <a:txBody>
                    <a:bodyPr/>
                    <a:lstStyle/>
                    <a:p>
                      <a:r>
                        <a:rPr lang="en-US" dirty="0" smtClean="0"/>
                        <a:t>Highlights risk</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n</a:t>
                      </a:r>
                      <a:r>
                        <a:rPr lang="en-US" dirty="0" smtClean="0"/>
                        <a:t>o or little contact with business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d</a:t>
                      </a:r>
                      <a:r>
                        <a:rPr lang="en-US" dirty="0" smtClean="0"/>
                        <a:t>irect contact with business</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written and automated after development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are</a:t>
                      </a:r>
                      <a:r>
                        <a:rPr lang="en-US" baseline="0" dirty="0" smtClean="0"/>
                        <a:t> </a:t>
                      </a:r>
                      <a:r>
                        <a:rPr lang="en-US" dirty="0" smtClean="0"/>
                        <a:t>written and automated before and during development</a:t>
                      </a:r>
                    </a:p>
                  </a:txBody>
                  <a:tcPr/>
                </a:tc>
              </a:tr>
            </a:tbl>
          </a:graphicData>
        </a:graphic>
      </p:graphicFrame>
    </p:spTree>
    <p:extLst>
      <p:ext uri="{BB962C8B-B14F-4D97-AF65-F5344CB8AC3E}">
        <p14:creationId xmlns:p14="http://schemas.microsoft.com/office/powerpoint/2010/main" val="421698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the Agile values relate to QA?</a:t>
            </a:r>
            <a:endParaRPr lang="en-US" dirty="0"/>
          </a:p>
        </p:txBody>
      </p:sp>
      <p:sp>
        <p:nvSpPr>
          <p:cNvPr id="4" name="Text Placeholder 3"/>
          <p:cNvSpPr>
            <a:spLocks noGrp="1"/>
          </p:cNvSpPr>
          <p:nvPr>
            <p:ph type="body" idx="1"/>
          </p:nvPr>
        </p:nvSpPr>
        <p:spPr/>
        <p:txBody>
          <a:bodyPr>
            <a:normAutofit/>
          </a:bodyPr>
          <a:lstStyle/>
          <a:p>
            <a:r>
              <a:rPr lang="en-US" dirty="0" smtClean="0"/>
              <a:t>Simplicity, Feedback, Courage, Respect and Communication</a:t>
            </a:r>
            <a:endParaRPr lang="en-US" dirty="0"/>
          </a:p>
        </p:txBody>
      </p:sp>
    </p:spTree>
    <p:extLst>
      <p:ext uri="{BB962C8B-B14F-4D97-AF65-F5344CB8AC3E}">
        <p14:creationId xmlns:p14="http://schemas.microsoft.com/office/powerpoint/2010/main" val="13058763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normAutofit fontScale="90000"/>
          </a:bodyPr>
          <a:lstStyle/>
          <a:p>
            <a:r>
              <a:rPr lang="en-US" dirty="0" smtClean="0"/>
              <a:t>Crispin and Gregory’s tester’s bill of rights</a:t>
            </a:r>
          </a:p>
        </p:txBody>
      </p:sp>
      <p:sp>
        <p:nvSpPr>
          <p:cNvPr id="4" name="Content Placeholder 3"/>
          <p:cNvSpPr>
            <a:spLocks noGrp="1"/>
          </p:cNvSpPr>
          <p:nvPr>
            <p:ph idx="1"/>
          </p:nvPr>
        </p:nvSpPr>
        <p:spPr/>
        <p:txBody>
          <a:bodyPr>
            <a:normAutofit fontScale="92500" lnSpcReduction="10000"/>
          </a:bodyPr>
          <a:lstStyle/>
          <a:p>
            <a:pPr>
              <a:buNone/>
              <a:defRPr/>
            </a:pPr>
            <a:r>
              <a:rPr lang="en-US" sz="3200" dirty="0"/>
              <a:t>You have the right to:</a:t>
            </a:r>
          </a:p>
          <a:p>
            <a:pPr>
              <a:defRPr/>
            </a:pPr>
            <a:r>
              <a:rPr lang="en-US" sz="3200" dirty="0"/>
              <a:t>Ask questions of customers and </a:t>
            </a:r>
            <a:r>
              <a:rPr lang="en-US" sz="3200" dirty="0" smtClean="0"/>
              <a:t/>
            </a:r>
            <a:br>
              <a:rPr lang="en-US" sz="3200" dirty="0" smtClean="0"/>
            </a:br>
            <a:r>
              <a:rPr lang="en-US" sz="3200" dirty="0" smtClean="0"/>
              <a:t>programmers </a:t>
            </a:r>
            <a:r>
              <a:rPr lang="en-US" sz="3200" dirty="0"/>
              <a:t>and receive timely answers</a:t>
            </a:r>
          </a:p>
          <a:p>
            <a:pPr>
              <a:defRPr/>
            </a:pPr>
            <a:r>
              <a:rPr lang="en-US" sz="3200" dirty="0" smtClean="0"/>
              <a:t>Bring </a:t>
            </a:r>
            <a:r>
              <a:rPr lang="en-US" sz="3200" dirty="0"/>
              <a:t>up issues related to quality and process at any time</a:t>
            </a:r>
          </a:p>
          <a:p>
            <a:pPr>
              <a:defRPr/>
            </a:pPr>
            <a:r>
              <a:rPr lang="en-US" sz="3200" dirty="0" smtClean="0"/>
              <a:t>Ask </a:t>
            </a:r>
            <a:r>
              <a:rPr lang="en-US" sz="3200" dirty="0"/>
              <a:t>for and receive help from anyone on the project team, including programmers, managers, and customers</a:t>
            </a:r>
          </a:p>
          <a:p>
            <a:pPr>
              <a:defRPr/>
            </a:pPr>
            <a:r>
              <a:rPr lang="en-US" sz="3200" dirty="0"/>
              <a:t>The tools you need to do your job in a timely manner</a:t>
            </a:r>
          </a:p>
          <a:p>
            <a:endParaRPr lang="en-US" dirty="0"/>
          </a:p>
        </p:txBody>
      </p:sp>
    </p:spTree>
    <p:extLst>
      <p:ext uri="{BB962C8B-B14F-4D97-AF65-F5344CB8AC3E}">
        <p14:creationId xmlns:p14="http://schemas.microsoft.com/office/powerpoint/2010/main" val="10269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Content Placeholder 2"/>
          <p:cNvSpPr>
            <a:spLocks noGrp="1"/>
          </p:cNvSpPr>
          <p:nvPr>
            <p:ph idx="1"/>
          </p:nvPr>
        </p:nvSpPr>
        <p:spPr/>
        <p:txBody>
          <a:bodyPr>
            <a:normAutofit/>
          </a:bodyPr>
          <a:lstStyle/>
          <a:p>
            <a:r>
              <a:rPr lang="en-US" dirty="0"/>
              <a:t>How agile QA and testing differs from other </a:t>
            </a:r>
            <a:r>
              <a:rPr lang="en-US" dirty="0" smtClean="0"/>
              <a:t>approaches</a:t>
            </a:r>
          </a:p>
          <a:p>
            <a:r>
              <a:rPr lang="en-US" dirty="0" smtClean="0"/>
              <a:t>How to develop an agile test strategy</a:t>
            </a:r>
            <a:endParaRPr lang="en-US" dirty="0"/>
          </a:p>
          <a:p>
            <a:r>
              <a:rPr lang="en-US" dirty="0" smtClean="0"/>
              <a:t>How to write valuable user stories and acceptance criteria</a:t>
            </a:r>
            <a:endParaRPr lang="en-US" dirty="0"/>
          </a:p>
          <a:p>
            <a:r>
              <a:rPr lang="en-US" dirty="0" smtClean="0"/>
              <a:t>Testing </a:t>
            </a:r>
            <a:r>
              <a:rPr lang="en-US" dirty="0"/>
              <a:t>practices that work well in </a:t>
            </a:r>
            <a:r>
              <a:rPr lang="en-US" dirty="0" smtClean="0"/>
              <a:t>agile projects</a:t>
            </a:r>
            <a:endParaRPr lang="en-US" dirty="0"/>
          </a:p>
          <a:p>
            <a:r>
              <a:rPr lang="en-US" dirty="0" smtClean="0"/>
              <a:t>How to automate tests</a:t>
            </a:r>
          </a:p>
          <a:p>
            <a:endParaRPr lang="en-US" dirty="0"/>
          </a:p>
          <a:p>
            <a:endParaRPr lang="en-US" dirty="0"/>
          </a:p>
        </p:txBody>
      </p:sp>
    </p:spTree>
    <p:extLst>
      <p:ext uri="{BB962C8B-B14F-4D97-AF65-F5344CB8AC3E}">
        <p14:creationId xmlns:p14="http://schemas.microsoft.com/office/powerpoint/2010/main" val="21475492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hilip_caricature.jpg"/>
          <p:cNvPicPr>
            <a:picLocks noChangeAspect="1"/>
          </p:cNvPicPr>
          <p:nvPr/>
        </p:nvPicPr>
        <p:blipFill rotWithShape="1">
          <a:blip r:embed="rId3">
            <a:extLst>
              <a:ext uri="{28A0092B-C50C-407E-A947-70E740481C1C}">
                <a14:useLocalDpi xmlns:a14="http://schemas.microsoft.com/office/drawing/2010/main" val="0"/>
              </a:ext>
            </a:extLst>
          </a:blip>
          <a:srcRect t="10426" b="96"/>
          <a:stretch/>
        </p:blipFill>
        <p:spPr>
          <a:xfrm>
            <a:off x="1911652" y="1618488"/>
            <a:ext cx="2503714" cy="3136392"/>
          </a:xfrm>
          <a:prstGeom prst="rect">
            <a:avLst/>
          </a:prstGeom>
        </p:spPr>
      </p:pic>
      <p:sp>
        <p:nvSpPr>
          <p:cNvPr id="16389" name="Rectangle 5"/>
          <p:cNvSpPr>
            <a:spLocks noGrp="1" noChangeArrowheads="1"/>
          </p:cNvSpPr>
          <p:nvPr>
            <p:ph type="title"/>
          </p:nvPr>
        </p:nvSpPr>
        <p:spPr/>
        <p:txBody>
          <a:bodyPr/>
          <a:lstStyle/>
          <a:p>
            <a:pPr eaLnBrk="1" hangingPunct="1">
              <a:defRPr/>
            </a:pPr>
            <a:r>
              <a:rPr lang="en-US" dirty="0">
                <a:sym typeface="Arial" pitchFamily="-111" charset="0"/>
              </a:rPr>
              <a:t>Your </a:t>
            </a:r>
            <a:r>
              <a:rPr lang="en-US" dirty="0" smtClean="0">
                <a:sym typeface="Arial" pitchFamily="-111" charset="0"/>
              </a:rPr>
              <a:t>Facilitators</a:t>
            </a:r>
            <a:endParaRPr lang="en-US" dirty="0">
              <a:sym typeface="Arial" pitchFamily="-111" charset="0"/>
            </a:endParaRPr>
          </a:p>
        </p:txBody>
      </p:sp>
      <p:sp>
        <p:nvSpPr>
          <p:cNvPr id="2" name="Content Placeholder 1"/>
          <p:cNvSpPr>
            <a:spLocks noGrp="1"/>
          </p:cNvSpPr>
          <p:nvPr>
            <p:ph idx="1"/>
          </p:nvPr>
        </p:nvSpPr>
        <p:spPr>
          <a:xfrm>
            <a:off x="0" y="4679941"/>
            <a:ext cx="4320119" cy="1168398"/>
          </a:xfrm>
        </p:spPr>
        <p:txBody>
          <a:bodyPr>
            <a:normAutofit/>
          </a:bodyPr>
          <a:lstStyle/>
          <a:p>
            <a:pPr marL="0" indent="0" algn="r">
              <a:buNone/>
            </a:pPr>
            <a:r>
              <a:rPr lang="en-US" dirty="0" smtClean="0"/>
              <a:t>Matt Philip</a:t>
            </a:r>
          </a:p>
          <a:p>
            <a:pPr marL="0" indent="0" algn="r">
              <a:buNone/>
            </a:pPr>
            <a:r>
              <a:rPr lang="en-US" sz="2600" dirty="0" err="1" smtClean="0"/>
              <a:t>mphilip@thoughtworks.com</a:t>
            </a:r>
            <a:endParaRPr lang="en-US" sz="2600" dirty="0"/>
          </a:p>
        </p:txBody>
      </p:sp>
      <p:sp>
        <p:nvSpPr>
          <p:cNvPr id="10" name="Content Placeholder 1"/>
          <p:cNvSpPr txBox="1">
            <a:spLocks/>
          </p:cNvSpPr>
          <p:nvPr/>
        </p:nvSpPr>
        <p:spPr>
          <a:xfrm>
            <a:off x="4580467" y="4679941"/>
            <a:ext cx="4320119" cy="11683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dirty="0" smtClean="0"/>
              <a:t>Kevin </a:t>
            </a:r>
            <a:r>
              <a:rPr lang="en-US" dirty="0" err="1" smtClean="0"/>
              <a:t>Dishman</a:t>
            </a:r>
            <a:endParaRPr lang="en-US" dirty="0" smtClean="0"/>
          </a:p>
          <a:p>
            <a:pPr marL="0" indent="0">
              <a:buFont typeface="Lucida Grande"/>
              <a:buNone/>
            </a:pPr>
            <a:r>
              <a:rPr lang="en-US" sz="2800" dirty="0" err="1" smtClean="0"/>
              <a:t>kdishman@thoughtworks.com</a:t>
            </a:r>
            <a:endParaRPr lang="en-US" sz="2800" dirty="0"/>
          </a:p>
        </p:txBody>
      </p:sp>
      <p:sp>
        <p:nvSpPr>
          <p:cNvPr id="3" name="Oval 2"/>
          <p:cNvSpPr/>
          <p:nvPr/>
        </p:nvSpPr>
        <p:spPr>
          <a:xfrm>
            <a:off x="6158008" y="2373121"/>
            <a:ext cx="602971" cy="5900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4"/>
          </p:cNvCxnSpPr>
          <p:nvPr/>
        </p:nvCxnSpPr>
        <p:spPr>
          <a:xfrm>
            <a:off x="6459494" y="2963195"/>
            <a:ext cx="6414" cy="71835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3" idx="4"/>
          </p:cNvCxnSpPr>
          <p:nvPr/>
        </p:nvCxnSpPr>
        <p:spPr>
          <a:xfrm>
            <a:off x="6459494" y="2963195"/>
            <a:ext cx="1109724" cy="128277"/>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3" idx="4"/>
          </p:cNvCxnSpPr>
          <p:nvPr/>
        </p:nvCxnSpPr>
        <p:spPr>
          <a:xfrm flipH="1">
            <a:off x="5208648" y="2963195"/>
            <a:ext cx="1250846" cy="280677"/>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6459494" y="3681545"/>
            <a:ext cx="506752" cy="756833"/>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58008" y="3681545"/>
            <a:ext cx="307900" cy="88511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948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883604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Inception</a:t>
            </a:r>
            <a:endParaRPr lang="en-US" dirty="0"/>
          </a:p>
        </p:txBody>
      </p:sp>
      <p:sp>
        <p:nvSpPr>
          <p:cNvPr id="5" name="Text Placeholder 4"/>
          <p:cNvSpPr>
            <a:spLocks noGrp="1"/>
          </p:cNvSpPr>
          <p:nvPr>
            <p:ph type="subTitle" idx="1"/>
          </p:nvPr>
        </p:nvSpPr>
        <p:spPr/>
        <p:txBody>
          <a:bodyPr/>
          <a:lstStyle/>
          <a:p>
            <a:r>
              <a:rPr lang="en-US" dirty="0" smtClean="0"/>
              <a:t>Phase 1 of an agile project</a:t>
            </a:r>
            <a:endParaRPr lang="en-US" dirty="0"/>
          </a:p>
        </p:txBody>
      </p:sp>
      <p:grpSp>
        <p:nvGrpSpPr>
          <p:cNvPr id="19" name="Group 18"/>
          <p:cNvGrpSpPr/>
          <p:nvPr/>
        </p:nvGrpSpPr>
        <p:grpSpPr>
          <a:xfrm>
            <a:off x="2645192" y="5625482"/>
            <a:ext cx="4029943" cy="881889"/>
            <a:chOff x="1069829" y="31833"/>
            <a:chExt cx="7186201" cy="2478748"/>
          </a:xfrm>
        </p:grpSpPr>
        <p:sp>
          <p:nvSpPr>
            <p:cNvPr id="6" name="Rounded Rectangle 5"/>
            <p:cNvSpPr/>
            <p:nvPr/>
          </p:nvSpPr>
          <p:spPr>
            <a:xfrm>
              <a:off x="1246137" y="1006461"/>
              <a:ext cx="1000132" cy="642942"/>
            </a:xfrm>
            <a:prstGeom prst="roundRect">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246269" y="1006461"/>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TextBox 8"/>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0" name="TextBox 9"/>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1" name="TextBox 10"/>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2" name="TextBox 11"/>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3" name="Straight Arrow Connector 12"/>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7" name="Freeform 16"/>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 name="Straight Arrow Connector 17"/>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48146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inception</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23486839"/>
              </p:ext>
            </p:extLst>
          </p:nvPr>
        </p:nvGraphicFramePr>
        <p:xfrm>
          <a:off x="457200" y="1600200"/>
          <a:ext cx="8229600" cy="30327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Goal</a:t>
                      </a:r>
                      <a:endParaRPr lang="en-US" dirty="0"/>
                    </a:p>
                  </a:txBody>
                  <a:tcPr/>
                </a:tc>
                <a:tc>
                  <a:txBody>
                    <a:bodyPr/>
                    <a:lstStyle/>
                    <a:p>
                      <a:r>
                        <a:rPr lang="en-US" dirty="0" smtClean="0"/>
                        <a:t>What QA does</a:t>
                      </a:r>
                      <a:endParaRPr lang="en-US" dirty="0"/>
                    </a:p>
                  </a:txBody>
                  <a:tcPr/>
                </a:tc>
              </a:tr>
              <a:tr h="370840">
                <a:tc>
                  <a:txBody>
                    <a:bodyPr/>
                    <a:lstStyle/>
                    <a:p>
                      <a:r>
                        <a:rPr lang="en-US" dirty="0" smtClean="0"/>
                        <a:t>Understand the problem and business context</a:t>
                      </a:r>
                      <a:endParaRPr lang="en-US" dirty="0"/>
                    </a:p>
                  </a:txBody>
                  <a:tcPr/>
                </a:tc>
                <a:tc>
                  <a:txBody>
                    <a:bodyPr/>
                    <a:lstStyle/>
                    <a:p>
                      <a:r>
                        <a:rPr lang="en-US" dirty="0" smtClean="0"/>
                        <a:t>Help translate business needs into stories</a:t>
                      </a:r>
                    </a:p>
                  </a:txBody>
                  <a:tcPr/>
                </a:tc>
              </a:tr>
              <a:tr h="370840">
                <a:tc>
                  <a:txBody>
                    <a:bodyPr/>
                    <a:lstStyle/>
                    <a:p>
                      <a:r>
                        <a:rPr lang="en-US" dirty="0" smtClean="0"/>
                        <a:t>Develop a shared understanding of the scope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 determine how team will assess quality and progress</a:t>
                      </a:r>
                    </a:p>
                  </a:txBody>
                  <a:tcPr/>
                </a:tc>
              </a:tr>
              <a:tr h="370840">
                <a:tc>
                  <a:txBody>
                    <a:bodyPr/>
                    <a:lstStyle/>
                    <a:p>
                      <a:r>
                        <a:rPr lang="en-US" dirty="0" smtClean="0"/>
                        <a:t>Define a candidate architecture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high-level testing strategy with team</a:t>
                      </a:r>
                    </a:p>
                  </a:txBody>
                  <a:tcPr/>
                </a:tc>
              </a:tr>
              <a:tr h="370840">
                <a:tc>
                  <a:txBody>
                    <a:bodyPr/>
                    <a:lstStyle/>
                    <a:p>
                      <a:r>
                        <a:rPr lang="en-US" dirty="0" smtClean="0"/>
                        <a:t>Develop a credible plan</a:t>
                      </a:r>
                    </a:p>
                  </a:txBody>
                  <a:tcPr/>
                </a:tc>
                <a:tc>
                  <a:txBody>
                    <a:bodyPr/>
                    <a:lstStyle/>
                    <a:p>
                      <a:r>
                        <a:rPr lang="en-US" dirty="0" smtClean="0"/>
                        <a:t>Help team create release plan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Build relationships</a:t>
                      </a:r>
                    </a:p>
                  </a:txBody>
                  <a:tcPr/>
                </a:tc>
                <a:tc>
                  <a:txBody>
                    <a:bodyPr/>
                    <a:lstStyle/>
                    <a:p>
                      <a:r>
                        <a:rPr lang="en-US" dirty="0" smtClean="0"/>
                        <a:t>Be involved</a:t>
                      </a:r>
                      <a:r>
                        <a:rPr lang="en-US" baseline="0" dirty="0" smtClean="0"/>
                        <a:t> with team early and often</a:t>
                      </a:r>
                      <a:endParaRPr lang="en-US" dirty="0"/>
                    </a:p>
                  </a:txBody>
                  <a:tcPr/>
                </a:tc>
              </a:tr>
            </a:tbl>
          </a:graphicData>
        </a:graphic>
      </p:graphicFrame>
    </p:spTree>
    <p:extLst>
      <p:ext uri="{BB962C8B-B14F-4D97-AF65-F5344CB8AC3E}">
        <p14:creationId xmlns:p14="http://schemas.microsoft.com/office/powerpoint/2010/main" val="29910733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98500"/>
          </a:xfrm>
        </p:spPr>
        <p:txBody>
          <a:bodyPr lIns="65306" tIns="32653" rIns="65306" bIns="32653">
            <a:normAutofit fontScale="90000"/>
          </a:bodyPr>
          <a:lstStyle/>
          <a:p>
            <a:pPr algn="ctr"/>
            <a:r>
              <a:rPr lang="en-US" dirty="0" smtClean="0"/>
              <a:t>Roadmap</a:t>
            </a:r>
            <a:endParaRPr lang="en-US" dirty="0"/>
          </a:p>
        </p:txBody>
      </p:sp>
      <p:sp>
        <p:nvSpPr>
          <p:cNvPr id="82" name="TextBox 241"/>
          <p:cNvSpPr txBox="1">
            <a:spLocks noChangeArrowheads="1"/>
          </p:cNvSpPr>
          <p:nvPr/>
        </p:nvSpPr>
        <p:spPr bwMode="auto">
          <a:xfrm>
            <a:off x="2864072" y="5386448"/>
            <a:ext cx="891711" cy="681497"/>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Roles </a:t>
            </a:r>
          </a:p>
          <a:p>
            <a:pPr algn="ctr"/>
            <a:r>
              <a:rPr lang="en-US" sz="1000" dirty="0" smtClean="0">
                <a:latin typeface="Georgia" pitchFamily="18" charset="0"/>
              </a:rPr>
              <a:t>&amp; Persona </a:t>
            </a:r>
          </a:p>
          <a:p>
            <a:pPr algn="ctr"/>
            <a:r>
              <a:rPr lang="en-US" sz="1000" dirty="0" smtClean="0">
                <a:latin typeface="Georgia" pitchFamily="18" charset="0"/>
              </a:rPr>
              <a:t>Development</a:t>
            </a:r>
          </a:p>
          <a:p>
            <a:pPr algn="ctr"/>
            <a:endParaRPr lang="en-US" sz="1000" dirty="0">
              <a:latin typeface="Georgia" pitchFamily="18" charset="0"/>
            </a:endParaRPr>
          </a:p>
        </p:txBody>
      </p:sp>
      <p:sp>
        <p:nvSpPr>
          <p:cNvPr id="83" name="TextBox 248"/>
          <p:cNvSpPr txBox="1">
            <a:spLocks noChangeArrowheads="1"/>
          </p:cNvSpPr>
          <p:nvPr/>
        </p:nvSpPr>
        <p:spPr bwMode="auto">
          <a:xfrm>
            <a:off x="5027978" y="5384571"/>
            <a:ext cx="891711"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Story </a:t>
            </a:r>
          </a:p>
          <a:p>
            <a:pPr algn="ctr"/>
            <a:r>
              <a:rPr lang="en-US" sz="1000" dirty="0" smtClean="0">
                <a:latin typeface="Georgia" pitchFamily="18" charset="0"/>
              </a:rPr>
              <a:t>Development</a:t>
            </a:r>
            <a:endParaRPr lang="en-US" sz="1000" dirty="0">
              <a:latin typeface="Georgia" pitchFamily="18" charset="0"/>
            </a:endParaRPr>
          </a:p>
        </p:txBody>
      </p:sp>
      <p:sp>
        <p:nvSpPr>
          <p:cNvPr id="84" name="TextBox 249"/>
          <p:cNvSpPr txBox="1">
            <a:spLocks noChangeArrowheads="1"/>
          </p:cNvSpPr>
          <p:nvPr/>
        </p:nvSpPr>
        <p:spPr bwMode="auto">
          <a:xfrm>
            <a:off x="3966212" y="5349971"/>
            <a:ext cx="893313"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Customer </a:t>
            </a:r>
          </a:p>
          <a:p>
            <a:pPr algn="ctr"/>
            <a:r>
              <a:rPr lang="en-US" sz="1000" dirty="0" smtClean="0">
                <a:latin typeface="Georgia" pitchFamily="18" charset="0"/>
              </a:rPr>
              <a:t>Journey</a:t>
            </a:r>
          </a:p>
          <a:p>
            <a:pPr algn="ctr"/>
            <a:r>
              <a:rPr lang="en-US" sz="1000" dirty="0" smtClean="0">
                <a:latin typeface="Georgia" pitchFamily="18" charset="0"/>
              </a:rPr>
              <a:t>Sketch-board</a:t>
            </a:r>
            <a:endParaRPr lang="en-US" sz="1000" dirty="0">
              <a:latin typeface="Georgia" pitchFamily="18" charset="0"/>
            </a:endParaRPr>
          </a:p>
        </p:txBody>
      </p:sp>
      <p:pic>
        <p:nvPicPr>
          <p:cNvPr id="85" name="Picture 5"/>
          <p:cNvPicPr>
            <a:picLocks noChangeAspect="1" noChangeArrowheads="1"/>
          </p:cNvPicPr>
          <p:nvPr/>
        </p:nvPicPr>
        <p:blipFill>
          <a:blip r:embed="rId3" cstate="print"/>
          <a:srcRect/>
          <a:stretch>
            <a:fillRect/>
          </a:stretch>
        </p:blipFill>
        <p:spPr bwMode="auto">
          <a:xfrm>
            <a:off x="3853839" y="4547660"/>
            <a:ext cx="698910" cy="679241"/>
          </a:xfrm>
          <a:prstGeom prst="rect">
            <a:avLst/>
          </a:prstGeom>
          <a:noFill/>
          <a:ln w="9525" algn="ctr">
            <a:noFill/>
            <a:miter lim="800000"/>
            <a:headEnd/>
            <a:tailEnd/>
          </a:ln>
        </p:spPr>
      </p:pic>
      <p:grpSp>
        <p:nvGrpSpPr>
          <p:cNvPr id="5" name="Group 85"/>
          <p:cNvGrpSpPr/>
          <p:nvPr/>
        </p:nvGrpSpPr>
        <p:grpSpPr>
          <a:xfrm>
            <a:off x="4931429" y="4660600"/>
            <a:ext cx="525313" cy="409149"/>
            <a:chOff x="4788564" y="5834773"/>
            <a:chExt cx="668639" cy="550166"/>
          </a:xfrm>
        </p:grpSpPr>
        <p:grpSp>
          <p:nvGrpSpPr>
            <p:cNvPr id="6" name="Group 164"/>
            <p:cNvGrpSpPr>
              <a:grpSpLocks/>
            </p:cNvGrpSpPr>
            <p:nvPr/>
          </p:nvGrpSpPr>
          <p:grpSpPr bwMode="auto">
            <a:xfrm>
              <a:off x="4788564" y="5834132"/>
              <a:ext cx="668639" cy="341963"/>
              <a:chOff x="1699130" y="2971800"/>
              <a:chExt cx="891670" cy="329114"/>
            </a:xfrm>
          </p:grpSpPr>
          <p:cxnSp>
            <p:nvCxnSpPr>
              <p:cNvPr id="96" name="Straight Connector 16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97" name="Straight Connector 16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98" name="Straight Connector 16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99" name="Straight Connector 16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00" name="Straight Connector 16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01" name="Straight Connector 17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cxnSp>
          <p:nvCxnSpPr>
            <p:cNvPr id="88" name="Straight Connector 165"/>
            <p:cNvCxnSpPr>
              <a:cxnSpLocks noChangeShapeType="1"/>
            </p:cNvCxnSpPr>
            <p:nvPr/>
          </p:nvCxnSpPr>
          <p:spPr bwMode="auto">
            <a:xfrm>
              <a:off x="4885800" y="5930464"/>
              <a:ext cx="571403" cy="1650"/>
            </a:xfrm>
            <a:prstGeom prst="line">
              <a:avLst/>
            </a:prstGeom>
            <a:noFill/>
            <a:ln w="57150" algn="ctr">
              <a:solidFill>
                <a:schemeClr val="tx2"/>
              </a:solidFill>
              <a:round/>
              <a:headEnd/>
              <a:tailEnd/>
            </a:ln>
          </p:spPr>
        </p:cxnSp>
        <p:cxnSp>
          <p:nvCxnSpPr>
            <p:cNvPr id="89" name="Straight Connector 168"/>
            <p:cNvCxnSpPr>
              <a:cxnSpLocks noChangeShapeType="1"/>
            </p:cNvCxnSpPr>
            <p:nvPr/>
          </p:nvCxnSpPr>
          <p:spPr bwMode="auto">
            <a:xfrm>
              <a:off x="4788564" y="5930464"/>
              <a:ext cx="57140" cy="1650"/>
            </a:xfrm>
            <a:prstGeom prst="line">
              <a:avLst/>
            </a:prstGeom>
            <a:noFill/>
            <a:ln w="57150" algn="ctr">
              <a:solidFill>
                <a:schemeClr val="tx2"/>
              </a:solidFill>
              <a:round/>
              <a:headEnd/>
              <a:tailEnd/>
            </a:ln>
          </p:spPr>
        </p:cxnSp>
        <p:cxnSp>
          <p:nvCxnSpPr>
            <p:cNvPr id="90" name="Straight Connector 165"/>
            <p:cNvCxnSpPr>
              <a:cxnSpLocks noChangeShapeType="1"/>
            </p:cNvCxnSpPr>
            <p:nvPr/>
          </p:nvCxnSpPr>
          <p:spPr bwMode="auto">
            <a:xfrm>
              <a:off x="4885800" y="6090152"/>
              <a:ext cx="571403" cy="1650"/>
            </a:xfrm>
            <a:prstGeom prst="line">
              <a:avLst/>
            </a:prstGeom>
            <a:noFill/>
            <a:ln w="57150" algn="ctr">
              <a:solidFill>
                <a:schemeClr val="tx2"/>
              </a:solidFill>
              <a:round/>
              <a:headEnd/>
              <a:tailEnd/>
            </a:ln>
          </p:spPr>
        </p:cxnSp>
        <p:cxnSp>
          <p:nvCxnSpPr>
            <p:cNvPr id="91" name="Straight Connector 168"/>
            <p:cNvCxnSpPr>
              <a:cxnSpLocks noChangeShapeType="1"/>
            </p:cNvCxnSpPr>
            <p:nvPr/>
          </p:nvCxnSpPr>
          <p:spPr bwMode="auto">
            <a:xfrm>
              <a:off x="4788564" y="6090152"/>
              <a:ext cx="57140" cy="1650"/>
            </a:xfrm>
            <a:prstGeom prst="line">
              <a:avLst/>
            </a:prstGeom>
            <a:noFill/>
            <a:ln w="57150" algn="ctr">
              <a:solidFill>
                <a:schemeClr val="tx2"/>
              </a:solidFill>
              <a:round/>
              <a:headEnd/>
              <a:tailEnd/>
            </a:ln>
          </p:spPr>
        </p:cxnSp>
        <p:cxnSp>
          <p:nvCxnSpPr>
            <p:cNvPr id="92" name="Straight Connector 165"/>
            <p:cNvCxnSpPr>
              <a:cxnSpLocks noChangeShapeType="1"/>
            </p:cNvCxnSpPr>
            <p:nvPr/>
          </p:nvCxnSpPr>
          <p:spPr bwMode="auto">
            <a:xfrm>
              <a:off x="4885800" y="6274107"/>
              <a:ext cx="571403" cy="1650"/>
            </a:xfrm>
            <a:prstGeom prst="line">
              <a:avLst/>
            </a:prstGeom>
            <a:noFill/>
            <a:ln w="57150" algn="ctr">
              <a:solidFill>
                <a:schemeClr val="tx2"/>
              </a:solidFill>
              <a:round/>
              <a:headEnd/>
              <a:tailEnd/>
            </a:ln>
          </p:spPr>
        </p:cxnSp>
        <p:cxnSp>
          <p:nvCxnSpPr>
            <p:cNvPr id="93" name="Straight Connector 168"/>
            <p:cNvCxnSpPr>
              <a:cxnSpLocks noChangeShapeType="1"/>
            </p:cNvCxnSpPr>
            <p:nvPr/>
          </p:nvCxnSpPr>
          <p:spPr bwMode="auto">
            <a:xfrm>
              <a:off x="4788564" y="6274107"/>
              <a:ext cx="57140" cy="1650"/>
            </a:xfrm>
            <a:prstGeom prst="line">
              <a:avLst/>
            </a:prstGeom>
            <a:noFill/>
            <a:ln w="57150" algn="ctr">
              <a:solidFill>
                <a:schemeClr val="tx2"/>
              </a:solidFill>
              <a:round/>
              <a:headEnd/>
              <a:tailEnd/>
            </a:ln>
          </p:spPr>
        </p:cxnSp>
        <p:cxnSp>
          <p:nvCxnSpPr>
            <p:cNvPr id="94" name="Straight Connector 165"/>
            <p:cNvCxnSpPr>
              <a:cxnSpLocks noChangeShapeType="1"/>
            </p:cNvCxnSpPr>
            <p:nvPr/>
          </p:nvCxnSpPr>
          <p:spPr bwMode="auto">
            <a:xfrm>
              <a:off x="4885800" y="6383289"/>
              <a:ext cx="571403" cy="1650"/>
            </a:xfrm>
            <a:prstGeom prst="line">
              <a:avLst/>
            </a:prstGeom>
            <a:noFill/>
            <a:ln w="57150" algn="ctr">
              <a:solidFill>
                <a:schemeClr val="tx2"/>
              </a:solidFill>
              <a:round/>
              <a:headEnd/>
              <a:tailEnd/>
            </a:ln>
          </p:spPr>
        </p:cxnSp>
        <p:cxnSp>
          <p:nvCxnSpPr>
            <p:cNvPr id="95" name="Straight Connector 168"/>
            <p:cNvCxnSpPr>
              <a:cxnSpLocks noChangeShapeType="1"/>
            </p:cNvCxnSpPr>
            <p:nvPr/>
          </p:nvCxnSpPr>
          <p:spPr bwMode="auto">
            <a:xfrm>
              <a:off x="4788564" y="6383289"/>
              <a:ext cx="57140" cy="1650"/>
            </a:xfrm>
            <a:prstGeom prst="line">
              <a:avLst/>
            </a:prstGeom>
            <a:noFill/>
            <a:ln w="57150" algn="ctr">
              <a:solidFill>
                <a:schemeClr val="tx2"/>
              </a:solidFill>
              <a:round/>
              <a:headEnd/>
              <a:tailEnd/>
            </a:ln>
          </p:spPr>
        </p:cxnSp>
      </p:grpSp>
      <p:grpSp>
        <p:nvGrpSpPr>
          <p:cNvPr id="7" name="Group 101"/>
          <p:cNvGrpSpPr/>
          <p:nvPr/>
        </p:nvGrpSpPr>
        <p:grpSpPr>
          <a:xfrm>
            <a:off x="3010297" y="4514853"/>
            <a:ext cx="401709" cy="762986"/>
            <a:chOff x="2343270" y="5638794"/>
            <a:chExt cx="511311" cy="1025955"/>
          </a:xfrm>
        </p:grpSpPr>
        <p:sp>
          <p:nvSpPr>
            <p:cNvPr id="103" name="Rectangle 193"/>
            <p:cNvSpPr>
              <a:spLocks noChangeArrowheads="1"/>
            </p:cNvSpPr>
            <p:nvPr/>
          </p:nvSpPr>
          <p:spPr bwMode="auto">
            <a:xfrm>
              <a:off x="2343270" y="5638794"/>
              <a:ext cx="426093" cy="610660"/>
            </a:xfrm>
            <a:prstGeom prst="rect">
              <a:avLst/>
            </a:prstGeom>
            <a:solidFill>
              <a:schemeClr val="accent1"/>
            </a:solidFill>
            <a:ln w="9525" algn="ctr">
              <a:solidFill>
                <a:schemeClr val="tx2"/>
              </a:solidFill>
              <a:round/>
              <a:headEnd/>
              <a:tailEnd/>
            </a:ln>
          </p:spPr>
          <p:txBody>
            <a:bodyPr wrap="none" anchor="ctr"/>
            <a:lstStyle/>
            <a:p>
              <a:endParaRPr lang="en-US" dirty="0"/>
            </a:p>
          </p:txBody>
        </p:sp>
        <p:sp>
          <p:nvSpPr>
            <p:cNvPr id="104" name="Oval 186"/>
            <p:cNvSpPr>
              <a:spLocks noChangeArrowheads="1"/>
            </p:cNvSpPr>
            <p:nvPr/>
          </p:nvSpPr>
          <p:spPr bwMode="auto">
            <a:xfrm>
              <a:off x="2461936" y="5732065"/>
              <a:ext cx="170437" cy="186542"/>
            </a:xfrm>
            <a:prstGeom prst="ellipse">
              <a:avLst/>
            </a:prstGeom>
            <a:solidFill>
              <a:schemeClr val="tx2"/>
            </a:solidFill>
            <a:ln w="9525" algn="ctr">
              <a:solidFill>
                <a:schemeClr val="tx2"/>
              </a:solidFill>
              <a:round/>
              <a:headEnd/>
              <a:tailEnd/>
            </a:ln>
          </p:spPr>
          <p:txBody>
            <a:bodyPr wrap="none" anchor="ctr"/>
            <a:lstStyle/>
            <a:p>
              <a:endParaRPr lang="en-US" dirty="0"/>
            </a:p>
          </p:txBody>
        </p:sp>
        <p:cxnSp>
          <p:nvCxnSpPr>
            <p:cNvPr id="105" name="Straight Connector 187"/>
            <p:cNvCxnSpPr>
              <a:cxnSpLocks noChangeShapeType="1"/>
            </p:cNvCxnSpPr>
            <p:nvPr/>
          </p:nvCxnSpPr>
          <p:spPr bwMode="auto">
            <a:xfrm rot="5400000">
              <a:off x="2454772" y="6104261"/>
              <a:ext cx="186542" cy="1776"/>
            </a:xfrm>
            <a:prstGeom prst="line">
              <a:avLst/>
            </a:prstGeom>
            <a:noFill/>
            <a:ln w="117475" cap="rnd" algn="ctr">
              <a:solidFill>
                <a:schemeClr val="tx2"/>
              </a:solidFill>
              <a:round/>
              <a:headEnd/>
              <a:tailEnd/>
            </a:ln>
          </p:spPr>
        </p:cxnSp>
        <p:cxnSp>
          <p:nvCxnSpPr>
            <p:cNvPr id="106" name="Straight Connector 190"/>
            <p:cNvCxnSpPr>
              <a:cxnSpLocks noChangeShapeType="1"/>
            </p:cNvCxnSpPr>
            <p:nvPr/>
          </p:nvCxnSpPr>
          <p:spPr bwMode="auto">
            <a:xfrm rot="16200000" flipH="1">
              <a:off x="2584872" y="5998001"/>
              <a:ext cx="92299" cy="84331"/>
            </a:xfrm>
            <a:prstGeom prst="line">
              <a:avLst/>
            </a:prstGeom>
            <a:noFill/>
            <a:ln w="57150" cap="rnd" algn="ctr">
              <a:solidFill>
                <a:schemeClr val="tx2"/>
              </a:solidFill>
              <a:round/>
              <a:headEnd/>
              <a:tailEnd/>
            </a:ln>
          </p:spPr>
        </p:cxnSp>
        <p:cxnSp>
          <p:nvCxnSpPr>
            <p:cNvPr id="107" name="Straight Connector 191"/>
            <p:cNvCxnSpPr>
              <a:cxnSpLocks noChangeShapeType="1"/>
            </p:cNvCxnSpPr>
            <p:nvPr/>
          </p:nvCxnSpPr>
          <p:spPr bwMode="auto">
            <a:xfrm rot="10800000">
              <a:off x="2428489" y="5918608"/>
              <a:ext cx="86106" cy="72383"/>
            </a:xfrm>
            <a:prstGeom prst="line">
              <a:avLst/>
            </a:prstGeom>
            <a:noFill/>
            <a:ln w="57150" cap="rnd" algn="ctr">
              <a:solidFill>
                <a:schemeClr val="tx2"/>
              </a:solidFill>
              <a:round/>
              <a:headEnd/>
              <a:tailEnd/>
            </a:ln>
          </p:spPr>
        </p:cxnSp>
        <p:grpSp>
          <p:nvGrpSpPr>
            <p:cNvPr id="8" name="Group 194"/>
            <p:cNvGrpSpPr>
              <a:grpSpLocks/>
            </p:cNvGrpSpPr>
            <p:nvPr/>
          </p:nvGrpSpPr>
          <p:grpSpPr bwMode="auto">
            <a:xfrm>
              <a:off x="2343270" y="6384741"/>
              <a:ext cx="511311" cy="279788"/>
              <a:chOff x="1699130" y="2971800"/>
              <a:chExt cx="891670" cy="329114"/>
            </a:xfrm>
          </p:grpSpPr>
          <p:cxnSp>
            <p:nvCxnSpPr>
              <p:cNvPr id="109"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110"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111"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112"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13"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14"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sp>
        <p:nvSpPr>
          <p:cNvPr id="115" name="Isosceles Triangle 114"/>
          <p:cNvSpPr/>
          <p:nvPr/>
        </p:nvSpPr>
        <p:spPr>
          <a:xfrm rot="5400000">
            <a:off x="2466937" y="4810952"/>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6" name="Isosceles Triangle 115"/>
          <p:cNvSpPr/>
          <p:nvPr/>
        </p:nvSpPr>
        <p:spPr>
          <a:xfrm rot="5400000">
            <a:off x="3349558" y="483888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7" name="Isosceles Triangle 116"/>
          <p:cNvSpPr/>
          <p:nvPr/>
        </p:nvSpPr>
        <p:spPr>
          <a:xfrm rot="5400000">
            <a:off x="4426766" y="481286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8" name="TextBox 249"/>
          <p:cNvSpPr txBox="1">
            <a:spLocks noChangeArrowheads="1"/>
          </p:cNvSpPr>
          <p:nvPr/>
        </p:nvSpPr>
        <p:spPr bwMode="auto">
          <a:xfrm>
            <a:off x="1841530" y="5383736"/>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Product-In-A-Box</a:t>
            </a:r>
            <a:endParaRPr lang="en-US" sz="1000" dirty="0">
              <a:latin typeface="Georgia" pitchFamily="18" charset="0"/>
            </a:endParaRPr>
          </a:p>
        </p:txBody>
      </p:sp>
      <p:grpSp>
        <p:nvGrpSpPr>
          <p:cNvPr id="9" name="Group 118"/>
          <p:cNvGrpSpPr/>
          <p:nvPr/>
        </p:nvGrpSpPr>
        <p:grpSpPr>
          <a:xfrm>
            <a:off x="2057856" y="4538085"/>
            <a:ext cx="459306" cy="671150"/>
            <a:chOff x="1130964" y="5670034"/>
            <a:chExt cx="584623" cy="902467"/>
          </a:xfrm>
        </p:grpSpPr>
        <p:sp>
          <p:nvSpPr>
            <p:cNvPr id="120" name="Rectangle 6"/>
            <p:cNvSpPr/>
            <p:nvPr/>
          </p:nvSpPr>
          <p:spPr>
            <a:xfrm rot="20335345">
              <a:off x="1135367" y="5709932"/>
              <a:ext cx="580220" cy="862569"/>
            </a:xfrm>
            <a:prstGeom prst="rect">
              <a:avLst/>
            </a:prstGeom>
            <a:scene3d>
              <a:camera prst="orthographicFront"/>
              <a:lightRig rig="threePt" dir="t"/>
            </a:scene3d>
            <a:sp3d>
              <a:bevelT w="114300" h="114300"/>
              <a:bevelB w="44450" h="190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Explosion 1 120"/>
            <p:cNvSpPr/>
            <p:nvPr/>
          </p:nvSpPr>
          <p:spPr>
            <a:xfrm>
              <a:off x="1130964" y="56700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Explosion 1 121"/>
            <p:cNvSpPr/>
            <p:nvPr/>
          </p:nvSpPr>
          <p:spPr>
            <a:xfrm>
              <a:off x="1343520" y="61272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3" name="Isosceles Triangle 122"/>
          <p:cNvSpPr/>
          <p:nvPr/>
        </p:nvSpPr>
        <p:spPr>
          <a:xfrm rot="5400000">
            <a:off x="5447641"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4" name="TextBox 249"/>
          <p:cNvSpPr txBox="1">
            <a:spLocks noChangeArrowheads="1"/>
          </p:cNvSpPr>
          <p:nvPr/>
        </p:nvSpPr>
        <p:spPr bwMode="auto">
          <a:xfrm>
            <a:off x="5973119" y="5398515"/>
            <a:ext cx="707366"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Technical </a:t>
            </a:r>
          </a:p>
          <a:p>
            <a:pPr algn="ctr"/>
            <a:r>
              <a:rPr lang="en-US" sz="1000" dirty="0" smtClean="0">
                <a:latin typeface="Georgia" pitchFamily="18" charset="0"/>
              </a:rPr>
              <a:t>Vision</a:t>
            </a:r>
          </a:p>
          <a:p>
            <a:pPr algn="ctr"/>
            <a:endParaRPr lang="en-US" sz="1000" dirty="0"/>
          </a:p>
        </p:txBody>
      </p:sp>
      <p:sp>
        <p:nvSpPr>
          <p:cNvPr id="125" name="Isosceles Triangle 124"/>
          <p:cNvSpPr/>
          <p:nvPr/>
        </p:nvSpPr>
        <p:spPr>
          <a:xfrm rot="5400000">
            <a:off x="6477247"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6" name="Isosceles Triangle 125"/>
          <p:cNvSpPr/>
          <p:nvPr/>
        </p:nvSpPr>
        <p:spPr>
          <a:xfrm rot="5400000">
            <a:off x="1442197" y="481555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pic>
        <p:nvPicPr>
          <p:cNvPr id="127" name="Picture 126"/>
          <p:cNvPicPr>
            <a:picLocks noChangeAspect="1"/>
          </p:cNvPicPr>
          <p:nvPr/>
        </p:nvPicPr>
        <p:blipFill>
          <a:blip r:embed="rId4"/>
          <a:stretch>
            <a:fillRect/>
          </a:stretch>
        </p:blipFill>
        <p:spPr>
          <a:xfrm>
            <a:off x="5961435" y="4604329"/>
            <a:ext cx="578401" cy="464192"/>
          </a:xfrm>
          <a:prstGeom prst="rect">
            <a:avLst/>
          </a:prstGeom>
          <a:ln>
            <a:solidFill>
              <a:schemeClr val="tx1"/>
            </a:solidFill>
          </a:ln>
        </p:spPr>
      </p:pic>
      <p:sp>
        <p:nvSpPr>
          <p:cNvPr id="129" name="TextBox 249"/>
          <p:cNvSpPr txBox="1">
            <a:spLocks noChangeArrowheads="1"/>
          </p:cNvSpPr>
          <p:nvPr/>
        </p:nvSpPr>
        <p:spPr bwMode="auto">
          <a:xfrm>
            <a:off x="6860190" y="5398514"/>
            <a:ext cx="896520"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Draft Release</a:t>
            </a:r>
          </a:p>
          <a:p>
            <a:pPr algn="ctr"/>
            <a:r>
              <a:rPr lang="en-US" sz="1000" dirty="0" smtClean="0">
                <a:latin typeface="Georgia" pitchFamily="18" charset="0"/>
              </a:rPr>
              <a:t>Plan</a:t>
            </a:r>
            <a:endParaRPr lang="en-US" sz="1000" dirty="0">
              <a:latin typeface="Georgia" pitchFamily="18" charset="0"/>
            </a:endParaRPr>
          </a:p>
        </p:txBody>
      </p:sp>
      <p:cxnSp>
        <p:nvCxnSpPr>
          <p:cNvPr id="130" name="Straight Connector 129"/>
          <p:cNvCxnSpPr/>
          <p:nvPr/>
        </p:nvCxnSpPr>
        <p:spPr>
          <a:xfrm rot="5400000">
            <a:off x="-296165" y="3186121"/>
            <a:ext cx="238903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rot="10800000">
            <a:off x="898350" y="4362742"/>
            <a:ext cx="7492721" cy="0"/>
          </a:xfrm>
          <a:prstGeom prst="line">
            <a:avLst/>
          </a:prstGeom>
        </p:spPr>
        <p:style>
          <a:lnRef idx="2">
            <a:schemeClr val="accent1"/>
          </a:lnRef>
          <a:fillRef idx="0">
            <a:schemeClr val="accent1"/>
          </a:fillRef>
          <a:effectRef idx="1">
            <a:schemeClr val="accent1"/>
          </a:effectRef>
          <a:fontRef idx="minor">
            <a:schemeClr val="tx1"/>
          </a:fontRef>
        </p:style>
      </p:cxnSp>
      <p:sp>
        <p:nvSpPr>
          <p:cNvPr id="132" name="Rectangle 131"/>
          <p:cNvSpPr/>
          <p:nvPr/>
        </p:nvSpPr>
        <p:spPr>
          <a:xfrm>
            <a:off x="977122" y="2233194"/>
            <a:ext cx="658527" cy="2040072"/>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33" name="Rectangle 132"/>
          <p:cNvSpPr/>
          <p:nvPr/>
        </p:nvSpPr>
        <p:spPr>
          <a:xfrm>
            <a:off x="1853057" y="3026555"/>
            <a:ext cx="658527" cy="1246711"/>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4" name="Rectangle 133"/>
          <p:cNvSpPr/>
          <p:nvPr/>
        </p:nvSpPr>
        <p:spPr>
          <a:xfrm>
            <a:off x="2795162" y="3649910"/>
            <a:ext cx="658527" cy="62335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5" name="Rectangle 134"/>
          <p:cNvSpPr/>
          <p:nvPr/>
        </p:nvSpPr>
        <p:spPr>
          <a:xfrm>
            <a:off x="3872752" y="3989922"/>
            <a:ext cx="658527" cy="283344"/>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6" name="Rectangle 135"/>
          <p:cNvSpPr/>
          <p:nvPr/>
        </p:nvSpPr>
        <p:spPr>
          <a:xfrm>
            <a:off x="4890476" y="4103259"/>
            <a:ext cx="658527" cy="17000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7" name="Rectangle 136"/>
          <p:cNvSpPr/>
          <p:nvPr/>
        </p:nvSpPr>
        <p:spPr>
          <a:xfrm>
            <a:off x="5848334" y="4159929"/>
            <a:ext cx="658527" cy="113337"/>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8" name="Rectangle 137"/>
          <p:cNvSpPr/>
          <p:nvPr/>
        </p:nvSpPr>
        <p:spPr>
          <a:xfrm>
            <a:off x="6806192" y="4216597"/>
            <a:ext cx="658527" cy="56669"/>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9" name="TextBox 138"/>
          <p:cNvSpPr txBox="1"/>
          <p:nvPr/>
        </p:nvSpPr>
        <p:spPr>
          <a:xfrm>
            <a:off x="928186" y="1909836"/>
            <a:ext cx="718587" cy="235221"/>
          </a:xfrm>
          <a:prstGeom prst="rect">
            <a:avLst/>
          </a:prstGeom>
          <a:noFill/>
        </p:spPr>
        <p:txBody>
          <a:bodyPr wrap="none" lIns="65306" tIns="32653" rIns="65306" bIns="32653" rtlCol="0">
            <a:spAutoFit/>
          </a:bodyPr>
          <a:lstStyle/>
          <a:p>
            <a:r>
              <a:rPr lang="en-US" sz="1100" dirty="0" smtClean="0">
                <a:latin typeface="Georgia" pitchFamily="18" charset="0"/>
              </a:rPr>
              <a:t>50,000 ft</a:t>
            </a:r>
            <a:endParaRPr lang="en-US" sz="1100" dirty="0">
              <a:latin typeface="Georgia" pitchFamily="18" charset="0"/>
            </a:endParaRPr>
          </a:p>
        </p:txBody>
      </p:sp>
      <p:sp>
        <p:nvSpPr>
          <p:cNvPr id="140" name="Rectangle 139"/>
          <p:cNvSpPr/>
          <p:nvPr/>
        </p:nvSpPr>
        <p:spPr>
          <a:xfrm>
            <a:off x="1812096" y="2671631"/>
            <a:ext cx="710572"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25,000 </a:t>
            </a:r>
            <a:r>
              <a:rPr lang="en-US" sz="1100" dirty="0">
                <a:solidFill>
                  <a:prstClr val="black"/>
                </a:solidFill>
                <a:latin typeface="Georgia" pitchFamily="18" charset="0"/>
              </a:rPr>
              <a:t>ft</a:t>
            </a:r>
          </a:p>
        </p:txBody>
      </p:sp>
      <p:sp>
        <p:nvSpPr>
          <p:cNvPr id="141" name="Rectangle 140"/>
          <p:cNvSpPr/>
          <p:nvPr/>
        </p:nvSpPr>
        <p:spPr>
          <a:xfrm>
            <a:off x="2735295" y="3294986"/>
            <a:ext cx="705763"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10,000 </a:t>
            </a:r>
            <a:r>
              <a:rPr lang="en-US" sz="1100" dirty="0">
                <a:solidFill>
                  <a:prstClr val="black"/>
                </a:solidFill>
                <a:latin typeface="Georgia" pitchFamily="18" charset="0"/>
              </a:rPr>
              <a:t>ft</a:t>
            </a:r>
          </a:p>
        </p:txBody>
      </p:sp>
      <p:sp>
        <p:nvSpPr>
          <p:cNvPr id="142" name="Rectangle 141"/>
          <p:cNvSpPr/>
          <p:nvPr/>
        </p:nvSpPr>
        <p:spPr>
          <a:xfrm>
            <a:off x="3872752" y="3634998"/>
            <a:ext cx="632024"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5</a:t>
            </a:r>
            <a:r>
              <a:rPr lang="en-US" sz="1100" dirty="0" smtClean="0">
                <a:solidFill>
                  <a:prstClr val="black"/>
                </a:solidFill>
                <a:latin typeface="Georgia" pitchFamily="18" charset="0"/>
              </a:rPr>
              <a:t>,000 </a:t>
            </a:r>
            <a:r>
              <a:rPr lang="en-US" sz="1100" dirty="0">
                <a:solidFill>
                  <a:prstClr val="black"/>
                </a:solidFill>
                <a:latin typeface="Georgia" pitchFamily="18" charset="0"/>
              </a:rPr>
              <a:t>ft</a:t>
            </a:r>
          </a:p>
        </p:txBody>
      </p:sp>
      <p:sp>
        <p:nvSpPr>
          <p:cNvPr id="143" name="Rectangle 142"/>
          <p:cNvSpPr/>
          <p:nvPr/>
        </p:nvSpPr>
        <p:spPr>
          <a:xfrm>
            <a:off x="4890476" y="3805004"/>
            <a:ext cx="61920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 </a:t>
            </a:r>
            <a:r>
              <a:rPr lang="en-US" sz="1100" dirty="0">
                <a:solidFill>
                  <a:prstClr val="black"/>
                </a:solidFill>
                <a:latin typeface="Georgia" pitchFamily="18" charset="0"/>
              </a:rPr>
              <a:t>ft</a:t>
            </a:r>
          </a:p>
        </p:txBody>
      </p:sp>
      <p:sp>
        <p:nvSpPr>
          <p:cNvPr id="144" name="Rectangle 143"/>
          <p:cNvSpPr/>
          <p:nvPr/>
        </p:nvSpPr>
        <p:spPr>
          <a:xfrm>
            <a:off x="5908199" y="3861673"/>
            <a:ext cx="50699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500 </a:t>
            </a:r>
            <a:r>
              <a:rPr lang="en-US" sz="1100" dirty="0">
                <a:solidFill>
                  <a:prstClr val="black"/>
                </a:solidFill>
                <a:latin typeface="Georgia" pitchFamily="18" charset="0"/>
              </a:rPr>
              <a:t>ft</a:t>
            </a:r>
          </a:p>
        </p:txBody>
      </p:sp>
      <p:sp>
        <p:nvSpPr>
          <p:cNvPr id="145" name="Rectangle 144"/>
          <p:cNvSpPr/>
          <p:nvPr/>
        </p:nvSpPr>
        <p:spPr>
          <a:xfrm>
            <a:off x="6866228" y="3937974"/>
            <a:ext cx="494166"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1</a:t>
            </a:r>
            <a:r>
              <a:rPr lang="en-US" sz="1100" dirty="0" smtClean="0">
                <a:solidFill>
                  <a:prstClr val="black"/>
                </a:solidFill>
                <a:latin typeface="Georgia" pitchFamily="18" charset="0"/>
              </a:rPr>
              <a:t>00 </a:t>
            </a:r>
            <a:r>
              <a:rPr lang="en-US" sz="1100" dirty="0">
                <a:solidFill>
                  <a:prstClr val="black"/>
                </a:solidFill>
                <a:latin typeface="Georgia" pitchFamily="18" charset="0"/>
              </a:rPr>
              <a:t>ft</a:t>
            </a:r>
          </a:p>
        </p:txBody>
      </p:sp>
      <p:grpSp>
        <p:nvGrpSpPr>
          <p:cNvPr id="10" name="Group 5"/>
          <p:cNvGrpSpPr/>
          <p:nvPr/>
        </p:nvGrpSpPr>
        <p:grpSpPr>
          <a:xfrm>
            <a:off x="2511094" y="1676569"/>
            <a:ext cx="4609134" cy="1431629"/>
            <a:chOff x="3159931" y="2232896"/>
            <a:chExt cx="5113234" cy="1335769"/>
          </a:xfrm>
        </p:grpSpPr>
        <p:pic>
          <p:nvPicPr>
            <p:cNvPr id="146" name="Picture 145"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931" y="2308621"/>
              <a:ext cx="672188" cy="479628"/>
            </a:xfrm>
            <a:prstGeom prst="rect">
              <a:avLst/>
            </a:prstGeom>
          </p:spPr>
        </p:pic>
        <p:pic>
          <p:nvPicPr>
            <p:cNvPr id="147" name="Picture 146"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156" y="2673770"/>
              <a:ext cx="838126" cy="598030"/>
            </a:xfrm>
            <a:prstGeom prst="rect">
              <a:avLst/>
            </a:prstGeom>
          </p:spPr>
        </p:pic>
        <p:pic>
          <p:nvPicPr>
            <p:cNvPr id="148" name="Picture 147"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539" y="2232896"/>
              <a:ext cx="672188" cy="479628"/>
            </a:xfrm>
            <a:prstGeom prst="rect">
              <a:avLst/>
            </a:prstGeom>
          </p:spPr>
        </p:pic>
        <p:pic>
          <p:nvPicPr>
            <p:cNvPr id="149" name="Picture 148"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976" y="2391568"/>
              <a:ext cx="672188" cy="479628"/>
            </a:xfrm>
            <a:prstGeom prst="rect">
              <a:avLst/>
            </a:prstGeom>
          </p:spPr>
        </p:pic>
        <p:pic>
          <p:nvPicPr>
            <p:cNvPr id="150" name="Picture 149"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101" y="2470904"/>
              <a:ext cx="889503" cy="634689"/>
            </a:xfrm>
            <a:prstGeom prst="rect">
              <a:avLst/>
            </a:prstGeom>
          </p:spPr>
        </p:pic>
        <p:pic>
          <p:nvPicPr>
            <p:cNvPr id="151" name="Picture 150"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040" y="2232896"/>
              <a:ext cx="672188" cy="479628"/>
            </a:xfrm>
            <a:prstGeom prst="rect">
              <a:avLst/>
            </a:prstGeom>
          </p:spPr>
        </p:pic>
        <p:pic>
          <p:nvPicPr>
            <p:cNvPr id="152" name="Picture 151"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662" y="2312233"/>
              <a:ext cx="889503" cy="634689"/>
            </a:xfrm>
            <a:prstGeom prst="rect">
              <a:avLst/>
            </a:prstGeom>
          </p:spPr>
        </p:pic>
        <p:pic>
          <p:nvPicPr>
            <p:cNvPr id="153" name="Picture 152"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508" y="2871196"/>
              <a:ext cx="921938" cy="657833"/>
            </a:xfrm>
            <a:prstGeom prst="rect">
              <a:avLst/>
            </a:prstGeom>
          </p:spPr>
        </p:pic>
        <p:pic>
          <p:nvPicPr>
            <p:cNvPr id="154" name="Picture 153" descr="airplane_l.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9041" y="3060914"/>
              <a:ext cx="670501" cy="507751"/>
            </a:xfrm>
            <a:prstGeom prst="rect">
              <a:avLst/>
            </a:prstGeom>
          </p:spPr>
        </p:pic>
      </p:grpSp>
      <p:pic>
        <p:nvPicPr>
          <p:cNvPr id="155" name="Picture 439"/>
          <p:cNvPicPr>
            <a:picLocks noChangeAspect="1" noChangeArrowheads="1"/>
          </p:cNvPicPr>
          <p:nvPr/>
        </p:nvPicPr>
        <p:blipFill>
          <a:blip r:embed="rId7"/>
          <a:srcRect/>
          <a:stretch>
            <a:fillRect/>
          </a:stretch>
        </p:blipFill>
        <p:spPr bwMode="auto">
          <a:xfrm>
            <a:off x="824443" y="4582937"/>
            <a:ext cx="773396" cy="695453"/>
          </a:xfrm>
          <a:prstGeom prst="rect">
            <a:avLst/>
          </a:prstGeom>
          <a:noFill/>
        </p:spPr>
      </p:pic>
      <p:sp>
        <p:nvSpPr>
          <p:cNvPr id="156" name="TextBox 249"/>
          <p:cNvSpPr txBox="1">
            <a:spLocks noChangeArrowheads="1"/>
          </p:cNvSpPr>
          <p:nvPr/>
        </p:nvSpPr>
        <p:spPr bwMode="auto">
          <a:xfrm>
            <a:off x="751344" y="5389701"/>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Business </a:t>
            </a:r>
          </a:p>
          <a:p>
            <a:pPr algn="ctr"/>
            <a:r>
              <a:rPr lang="en-US" sz="1000" dirty="0" smtClean="0">
                <a:latin typeface="Georgia" pitchFamily="18" charset="0"/>
              </a:rPr>
              <a:t>Objectives</a:t>
            </a:r>
            <a:endParaRPr lang="en-US" sz="1000" dirty="0">
              <a:latin typeface="Georgia" pitchFamily="18" charset="0"/>
            </a:endParaRPr>
          </a:p>
        </p:txBody>
      </p:sp>
      <p:grpSp>
        <p:nvGrpSpPr>
          <p:cNvPr id="11" name="Group 156"/>
          <p:cNvGrpSpPr/>
          <p:nvPr/>
        </p:nvGrpSpPr>
        <p:grpSpPr>
          <a:xfrm>
            <a:off x="6936456" y="4626399"/>
            <a:ext cx="708979" cy="362152"/>
            <a:chOff x="611188" y="1843088"/>
            <a:chExt cx="6048375" cy="1441450"/>
          </a:xfrm>
        </p:grpSpPr>
        <p:sp>
          <p:nvSpPr>
            <p:cNvPr id="158" name="Rectangle 11"/>
            <p:cNvSpPr>
              <a:spLocks noChangeArrowheads="1"/>
            </p:cNvSpPr>
            <p:nvPr/>
          </p:nvSpPr>
          <p:spPr bwMode="auto">
            <a:xfrm>
              <a:off x="6111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0" name="Rectangle 13"/>
            <p:cNvSpPr>
              <a:spLocks noChangeArrowheads="1"/>
            </p:cNvSpPr>
            <p:nvPr/>
          </p:nvSpPr>
          <p:spPr bwMode="auto">
            <a:xfrm>
              <a:off x="1690688" y="1843088"/>
              <a:ext cx="17287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2" name="Rectangle 15"/>
            <p:cNvSpPr>
              <a:spLocks noChangeArrowheads="1"/>
            </p:cNvSpPr>
            <p:nvPr/>
          </p:nvSpPr>
          <p:spPr bwMode="auto">
            <a:xfrm>
              <a:off x="34178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4" name="Rectangle 17"/>
            <p:cNvSpPr>
              <a:spLocks noChangeArrowheads="1"/>
            </p:cNvSpPr>
            <p:nvPr/>
          </p:nvSpPr>
          <p:spPr bwMode="auto">
            <a:xfrm>
              <a:off x="44989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6" name="Rectangle 19"/>
            <p:cNvSpPr>
              <a:spLocks noChangeArrowheads="1"/>
            </p:cNvSpPr>
            <p:nvPr/>
          </p:nvSpPr>
          <p:spPr bwMode="auto">
            <a:xfrm>
              <a:off x="55784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grpSp>
      <p:sp>
        <p:nvSpPr>
          <p:cNvPr id="3" name="Rectangle 2"/>
          <p:cNvSpPr/>
          <p:nvPr/>
        </p:nvSpPr>
        <p:spPr bwMode="auto">
          <a:xfrm>
            <a:off x="381000" y="990600"/>
            <a:ext cx="8229600" cy="5257800"/>
          </a:xfrm>
          <a:prstGeom prst="rect">
            <a:avLst/>
          </a:prstGeom>
          <a:solidFill>
            <a:schemeClr val="accent1">
              <a:alpha val="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1122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Deliverables – The Plan</a:t>
            </a:r>
            <a:endParaRPr lang="en-AU" dirty="0"/>
          </a:p>
        </p:txBody>
      </p:sp>
      <p:pic>
        <p:nvPicPr>
          <p:cNvPr id="5" name="Picture 4" descr="MSL.jpg"/>
          <p:cNvPicPr>
            <a:picLocks noChangeAspect="1"/>
          </p:cNvPicPr>
          <p:nvPr/>
        </p:nvPicPr>
        <p:blipFill>
          <a:blip r:embed="rId3"/>
          <a:srcRect/>
          <a:stretch>
            <a:fillRect/>
          </a:stretch>
        </p:blipFill>
        <p:spPr bwMode="auto">
          <a:xfrm>
            <a:off x="1046590" y="2245923"/>
            <a:ext cx="3449477" cy="1823811"/>
          </a:xfrm>
          <a:prstGeom prst="rect">
            <a:avLst/>
          </a:prstGeom>
          <a:noFill/>
          <a:ln w="9525">
            <a:noFill/>
            <a:miter lim="800000"/>
            <a:headEnd/>
            <a:tailEnd/>
          </a:ln>
          <a:effectLst>
            <a:outerShdw blurRad="63500" dist="38100" dir="2700000" algn="tl" rotWithShape="0">
              <a:srgbClr val="000000">
                <a:alpha val="39999"/>
              </a:srgbClr>
            </a:outerShdw>
          </a:effectLst>
        </p:spPr>
      </p:pic>
      <p:sp>
        <p:nvSpPr>
          <p:cNvPr id="10" name="TextBox 9"/>
          <p:cNvSpPr txBox="1"/>
          <p:nvPr/>
        </p:nvSpPr>
        <p:spPr>
          <a:xfrm>
            <a:off x="1710585" y="4484701"/>
            <a:ext cx="2367770" cy="400110"/>
          </a:xfrm>
          <a:prstGeom prst="rect">
            <a:avLst/>
          </a:prstGeom>
          <a:noFill/>
        </p:spPr>
        <p:txBody>
          <a:bodyPr wrap="square" rtlCol="0">
            <a:spAutoFit/>
          </a:bodyPr>
          <a:lstStyle/>
          <a:p>
            <a:r>
              <a:rPr lang="en-US" sz="2000" dirty="0" smtClean="0">
                <a:latin typeface="+mn-lt"/>
              </a:rPr>
              <a:t>Initial Story List</a:t>
            </a:r>
            <a:endParaRPr lang="en-US" sz="2000" dirty="0">
              <a:latin typeface="+mn-lt"/>
            </a:endParaRPr>
          </a:p>
        </p:txBody>
      </p:sp>
      <p:sp>
        <p:nvSpPr>
          <p:cNvPr id="14" name="TextBox 13"/>
          <p:cNvSpPr txBox="1"/>
          <p:nvPr/>
        </p:nvSpPr>
        <p:spPr>
          <a:xfrm>
            <a:off x="5378506" y="4484701"/>
            <a:ext cx="2367770" cy="400110"/>
          </a:xfrm>
          <a:prstGeom prst="rect">
            <a:avLst/>
          </a:prstGeom>
          <a:noFill/>
        </p:spPr>
        <p:txBody>
          <a:bodyPr wrap="square" rtlCol="0">
            <a:spAutoFit/>
          </a:bodyPr>
          <a:lstStyle/>
          <a:p>
            <a:r>
              <a:rPr lang="en-US" sz="2000" dirty="0" smtClean="0">
                <a:latin typeface="+mn-lt"/>
              </a:rPr>
              <a:t>Release Plan</a:t>
            </a:r>
            <a:endParaRPr lang="en-US" sz="2000" dirty="0">
              <a:latin typeface="+mn-lt"/>
            </a:endParaRPr>
          </a:p>
        </p:txBody>
      </p:sp>
      <p:pic>
        <p:nvPicPr>
          <p:cNvPr id="4" name="Picture 3"/>
          <p:cNvPicPr>
            <a:picLocks noChangeAspect="1"/>
          </p:cNvPicPr>
          <p:nvPr/>
        </p:nvPicPr>
        <p:blipFill>
          <a:blip r:embed="rId4"/>
          <a:stretch>
            <a:fillRect/>
          </a:stretch>
        </p:blipFill>
        <p:spPr>
          <a:xfrm>
            <a:off x="4999203" y="2245923"/>
            <a:ext cx="3322553" cy="1828800"/>
          </a:xfrm>
          <a:prstGeom prst="rect">
            <a:avLst/>
          </a:prstGeom>
        </p:spPr>
      </p:pic>
    </p:spTree>
    <p:extLst>
      <p:ext uri="{BB962C8B-B14F-4D97-AF65-F5344CB8AC3E}">
        <p14:creationId xmlns:p14="http://schemas.microsoft.com/office/powerpoint/2010/main" val="3130414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project</a:t>
            </a:r>
            <a:endParaRPr lang="en-US" dirty="0"/>
          </a:p>
        </p:txBody>
      </p:sp>
      <p:sp>
        <p:nvSpPr>
          <p:cNvPr id="4" name="Text Placeholder 3"/>
          <p:cNvSpPr>
            <a:spLocks noGrp="1"/>
          </p:cNvSpPr>
          <p:nvPr>
            <p:ph type="body" idx="1"/>
          </p:nvPr>
        </p:nvSpPr>
        <p:spPr/>
        <p:txBody>
          <a:bodyPr/>
          <a:lstStyle/>
          <a:p>
            <a:r>
              <a:rPr lang="en-US" dirty="0" smtClean="0"/>
              <a:t>Market opportunity: to create the best agile project management tool around!</a:t>
            </a:r>
            <a:endParaRPr lang="en-US" dirty="0"/>
          </a:p>
        </p:txBody>
      </p:sp>
    </p:spTree>
    <p:extLst>
      <p:ext uri="{BB962C8B-B14F-4D97-AF65-F5344CB8AC3E}">
        <p14:creationId xmlns:p14="http://schemas.microsoft.com/office/powerpoint/2010/main" val="21010578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Product features</a:t>
            </a:r>
            <a:endParaRPr lang="en-US" dirty="0"/>
          </a:p>
        </p:txBody>
      </p:sp>
      <p:sp>
        <p:nvSpPr>
          <p:cNvPr id="5" name="Content Placeholder 4"/>
          <p:cNvSpPr>
            <a:spLocks noGrp="1"/>
          </p:cNvSpPr>
          <p:nvPr>
            <p:ph idx="1"/>
          </p:nvPr>
        </p:nvSpPr>
        <p:spPr/>
        <p:txBody>
          <a:bodyPr>
            <a:normAutofit fontScale="92500" lnSpcReduction="10000"/>
          </a:bodyPr>
          <a:lstStyle/>
          <a:p>
            <a:r>
              <a:rPr lang="en-US" dirty="0"/>
              <a:t>Support release planning </a:t>
            </a:r>
            <a:endParaRPr lang="en-US" dirty="0" smtClean="0"/>
          </a:p>
          <a:p>
            <a:r>
              <a:rPr lang="en-US" dirty="0" smtClean="0"/>
              <a:t>Tracking </a:t>
            </a:r>
            <a:r>
              <a:rPr lang="en-US" dirty="0"/>
              <a:t>and reporting </a:t>
            </a:r>
            <a:endParaRPr lang="en-US" dirty="0" smtClean="0"/>
          </a:p>
          <a:p>
            <a:r>
              <a:rPr lang="en-US" dirty="0" smtClean="0"/>
              <a:t>Project </a:t>
            </a:r>
            <a:r>
              <a:rPr lang="en-US" dirty="0"/>
              <a:t>collaboration </a:t>
            </a:r>
            <a:endParaRPr lang="en-US" dirty="0" smtClean="0"/>
          </a:p>
          <a:p>
            <a:r>
              <a:rPr lang="en-US" dirty="0" smtClean="0"/>
              <a:t>Project </a:t>
            </a:r>
            <a:r>
              <a:rPr lang="en-US" dirty="0"/>
              <a:t>management </a:t>
            </a:r>
            <a:endParaRPr lang="en-US" dirty="0" smtClean="0"/>
          </a:p>
          <a:p>
            <a:r>
              <a:rPr lang="en-US" dirty="0" smtClean="0"/>
              <a:t>Create </a:t>
            </a:r>
            <a:r>
              <a:rPr lang="en-US" dirty="0"/>
              <a:t>highly configurable projects </a:t>
            </a:r>
            <a:endParaRPr lang="en-US" dirty="0" smtClean="0"/>
          </a:p>
          <a:p>
            <a:r>
              <a:rPr lang="en-US" dirty="0" smtClean="0"/>
              <a:t>Maintain </a:t>
            </a:r>
            <a:r>
              <a:rPr lang="en-US" dirty="0"/>
              <a:t>multiple users </a:t>
            </a:r>
            <a:endParaRPr lang="en-US" dirty="0" smtClean="0"/>
          </a:p>
          <a:p>
            <a:r>
              <a:rPr lang="en-US" dirty="0" smtClean="0"/>
              <a:t>Show </a:t>
            </a:r>
            <a:r>
              <a:rPr lang="en-US" dirty="0"/>
              <a:t>highly configurable views </a:t>
            </a:r>
            <a:endParaRPr lang="en-US" dirty="0" smtClean="0"/>
          </a:p>
          <a:p>
            <a:r>
              <a:rPr lang="en-US" dirty="0" smtClean="0"/>
              <a:t>Historical </a:t>
            </a:r>
            <a:r>
              <a:rPr lang="en-US" dirty="0"/>
              <a:t>data </a:t>
            </a:r>
          </a:p>
        </p:txBody>
      </p:sp>
    </p:spTree>
    <p:extLst>
      <p:ext uri="{BB962C8B-B14F-4D97-AF65-F5344CB8AC3E}">
        <p14:creationId xmlns:p14="http://schemas.microsoft.com/office/powerpoint/2010/main" val="14783204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Master story list</a:t>
            </a:r>
            <a:endParaRPr lang="en-US" dirty="0"/>
          </a:p>
        </p:txBody>
      </p:sp>
      <p:sp>
        <p:nvSpPr>
          <p:cNvPr id="4" name="Text Placeholder 3"/>
          <p:cNvSpPr>
            <a:spLocks noGrp="1"/>
          </p:cNvSpPr>
          <p:nvPr>
            <p:ph type="body" idx="1"/>
          </p:nvPr>
        </p:nvSpPr>
        <p:spPr/>
        <p:txBody>
          <a:bodyPr/>
          <a:lstStyle/>
          <a:p>
            <a:r>
              <a:rPr lang="en-US" dirty="0" smtClean="0"/>
              <a:t>Inception task 1</a:t>
            </a:r>
            <a:endParaRPr lang="en-US" dirty="0"/>
          </a:p>
        </p:txBody>
      </p:sp>
    </p:spTree>
    <p:extLst>
      <p:ext uri="{BB962C8B-B14F-4D97-AF65-F5344CB8AC3E}">
        <p14:creationId xmlns:p14="http://schemas.microsoft.com/office/powerpoint/2010/main" val="19896152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Story structure</a:t>
            </a:r>
            <a:endParaRPr lang="en-US" dirty="0"/>
          </a:p>
        </p:txBody>
      </p:sp>
      <p:sp>
        <p:nvSpPr>
          <p:cNvPr id="3" name="Content Placeholder 2"/>
          <p:cNvSpPr>
            <a:spLocks noGrp="1"/>
          </p:cNvSpPr>
          <p:nvPr>
            <p:ph idx="1"/>
          </p:nvPr>
        </p:nvSpPr>
        <p:spPr/>
        <p:txBody>
          <a:bodyPr/>
          <a:lstStyle/>
          <a:p>
            <a:r>
              <a:rPr lang="en-US" dirty="0" smtClean="0"/>
              <a:t>As a &lt;role&gt;</a:t>
            </a:r>
          </a:p>
          <a:p>
            <a:r>
              <a:rPr lang="en-US" dirty="0" smtClean="0"/>
              <a:t>I want to &lt;goal&gt;</a:t>
            </a:r>
          </a:p>
          <a:p>
            <a:r>
              <a:rPr lang="en-US" dirty="0" smtClean="0"/>
              <a:t>So that &lt;rationale&gt;</a:t>
            </a:r>
            <a:endParaRPr lang="en-US" dirty="0"/>
          </a:p>
        </p:txBody>
      </p:sp>
    </p:spTree>
    <p:extLst>
      <p:ext uri="{BB962C8B-B14F-4D97-AF65-F5344CB8AC3E}">
        <p14:creationId xmlns:p14="http://schemas.microsoft.com/office/powerpoint/2010/main" val="268470904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r>
              <a:rPr lang="en-US" dirty="0" smtClean="0"/>
              <a:t>behind agile testing</a:t>
            </a:r>
            <a:endParaRPr lang="en-US" dirty="0"/>
          </a:p>
        </p:txBody>
      </p:sp>
      <p:sp>
        <p:nvSpPr>
          <p:cNvPr id="2" name="Content Placeholder 1"/>
          <p:cNvSpPr>
            <a:spLocks noGrp="1"/>
          </p:cNvSpPr>
          <p:nvPr>
            <p:ph idx="1"/>
          </p:nvPr>
        </p:nvSpPr>
        <p:spPr/>
        <p:txBody>
          <a:bodyPr/>
          <a:lstStyle/>
          <a:p>
            <a:r>
              <a:rPr lang="en-US" dirty="0"/>
              <a:t>Tests provide the safety net that lets </a:t>
            </a:r>
            <a:r>
              <a:rPr lang="en-US" dirty="0" smtClean="0"/>
              <a:t>agile </a:t>
            </a:r>
            <a:r>
              <a:rPr lang="en-US" dirty="0"/>
              <a:t>projects proceed at a rapid </a:t>
            </a:r>
            <a:r>
              <a:rPr lang="en-US" dirty="0" smtClean="0"/>
              <a:t>pace.</a:t>
            </a:r>
          </a:p>
          <a:p>
            <a:r>
              <a:rPr lang="en-US" dirty="0" smtClean="0"/>
              <a:t>Commitment </a:t>
            </a:r>
            <a:r>
              <a:rPr lang="en-US" dirty="0"/>
              <a:t>to testing is reflected by the creation of large automated suites and vigilance for any changes that lead to test failures</a:t>
            </a:r>
            <a:r>
              <a:rPr lang="en-US" dirty="0" smtClean="0"/>
              <a:t>.</a:t>
            </a:r>
            <a:endParaRPr lang="en-US" dirty="0"/>
          </a:p>
        </p:txBody>
      </p:sp>
    </p:spTree>
    <p:extLst>
      <p:ext uri="{BB962C8B-B14F-4D97-AF65-F5344CB8AC3E}">
        <p14:creationId xmlns:p14="http://schemas.microsoft.com/office/powerpoint/2010/main" val="32554906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44040" name="Rectangle 6"/>
          <p:cNvSpPr>
            <a:spLocks noGrp="1" noChangeArrowheads="1"/>
          </p:cNvSpPr>
          <p:nvPr>
            <p:ph idx="1"/>
          </p:nvPr>
        </p:nvSpPr>
        <p:spPr/>
        <p:txBody>
          <a:bodyPr/>
          <a:lstStyle/>
          <a:p>
            <a:pPr marL="304800" indent="-304800">
              <a:spcBef>
                <a:spcPct val="0"/>
              </a:spcBef>
              <a:defRPr/>
            </a:pPr>
            <a:r>
              <a:rPr lang="en-US" dirty="0" smtClean="0"/>
              <a:t>Who are you?</a:t>
            </a:r>
          </a:p>
          <a:p>
            <a:pPr marL="304800" indent="-304800">
              <a:spcBef>
                <a:spcPts val="703"/>
              </a:spcBef>
              <a:defRPr/>
            </a:pPr>
            <a:r>
              <a:rPr lang="en-US" dirty="0" smtClean="0"/>
              <a:t>What do you do?</a:t>
            </a:r>
          </a:p>
          <a:p>
            <a:pPr marL="304800" indent="-304800">
              <a:spcBef>
                <a:spcPts val="703"/>
              </a:spcBef>
              <a:defRPr/>
            </a:pPr>
            <a:r>
              <a:rPr lang="en-US" dirty="0" smtClean="0"/>
              <a:t>Two truths and a lie</a:t>
            </a:r>
          </a:p>
        </p:txBody>
      </p:sp>
    </p:spTree>
    <p:extLst>
      <p:ext uri="{BB962C8B-B14F-4D97-AF65-F5344CB8AC3E}">
        <p14:creationId xmlns:p14="http://schemas.microsoft.com/office/powerpoint/2010/main" val="53793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strategy</a:t>
            </a:r>
            <a:endParaRPr lang="en-US" dirty="0"/>
          </a:p>
        </p:txBody>
      </p:sp>
      <p:sp>
        <p:nvSpPr>
          <p:cNvPr id="2" name="Content Placeholder 1"/>
          <p:cNvSpPr>
            <a:spLocks noGrp="1"/>
          </p:cNvSpPr>
          <p:nvPr>
            <p:ph idx="1"/>
          </p:nvPr>
        </p:nvSpPr>
        <p:spPr/>
        <p:txBody>
          <a:bodyPr>
            <a:normAutofit fontScale="92500" lnSpcReduction="10000"/>
          </a:bodyPr>
          <a:lstStyle/>
          <a:p>
            <a:r>
              <a:rPr lang="en-US" dirty="0" smtClean="0"/>
              <a:t>Initially defined during </a:t>
            </a:r>
            <a:r>
              <a:rPr lang="en-US" dirty="0"/>
              <a:t>project inception</a:t>
            </a:r>
          </a:p>
          <a:p>
            <a:r>
              <a:rPr lang="en-US" dirty="0"/>
              <a:t>Light-weight and non-prescriptive</a:t>
            </a:r>
          </a:p>
          <a:p>
            <a:r>
              <a:rPr lang="en-US" dirty="0"/>
              <a:t>Outline basic test process</a:t>
            </a:r>
          </a:p>
          <a:p>
            <a:r>
              <a:rPr lang="en-US" dirty="0"/>
              <a:t>Types of testing and responsibilities</a:t>
            </a:r>
          </a:p>
          <a:p>
            <a:r>
              <a:rPr lang="en-US" dirty="0"/>
              <a:t>List environment and resource requirements </a:t>
            </a:r>
          </a:p>
          <a:p>
            <a:r>
              <a:rPr lang="en-US" dirty="0"/>
              <a:t>List dependencies</a:t>
            </a:r>
          </a:p>
          <a:p>
            <a:r>
              <a:rPr lang="en-US" dirty="0"/>
              <a:t>Highlight risks and issues</a:t>
            </a:r>
          </a:p>
          <a:p>
            <a:r>
              <a:rPr lang="en-US" dirty="0"/>
              <a:t>Strategy can and should change throughout a </a:t>
            </a:r>
            <a:r>
              <a:rPr lang="en-US" dirty="0" smtClean="0"/>
              <a:t>project</a:t>
            </a:r>
            <a:endParaRPr lang="en-US" dirty="0"/>
          </a:p>
        </p:txBody>
      </p:sp>
    </p:spTree>
    <p:extLst>
      <p:ext uri="{BB962C8B-B14F-4D97-AF65-F5344CB8AC3E}">
        <p14:creationId xmlns:p14="http://schemas.microsoft.com/office/powerpoint/2010/main" val="26907322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testing pyramid</a:t>
            </a:r>
            <a:endParaRPr lang="en-US" dirty="0"/>
          </a:p>
        </p:txBody>
      </p:sp>
      <p:sp>
        <p:nvSpPr>
          <p:cNvPr id="4" name="Rectangle 3"/>
          <p:cNvSpPr/>
          <p:nvPr/>
        </p:nvSpPr>
        <p:spPr>
          <a:xfrm>
            <a:off x="6136891" y="6081930"/>
            <a:ext cx="2549909" cy="369332"/>
          </a:xfrm>
          <a:prstGeom prst="rect">
            <a:avLst/>
          </a:prstGeom>
        </p:spPr>
        <p:txBody>
          <a:bodyPr wrap="none">
            <a:spAutoFit/>
          </a:bodyPr>
          <a:lstStyle/>
          <a:p>
            <a:r>
              <a:rPr lang="en-US" dirty="0">
                <a:latin typeface="Marydale"/>
                <a:cs typeface="Marydale"/>
              </a:rPr>
              <a:t>Testing pyramid revisited</a:t>
            </a:r>
          </a:p>
        </p:txBody>
      </p:sp>
      <p:pic>
        <p:nvPicPr>
          <p:cNvPr id="6" name="Picture 5"/>
          <p:cNvPicPr>
            <a:picLocks noChangeAspect="1"/>
          </p:cNvPicPr>
          <p:nvPr/>
        </p:nvPicPr>
        <p:blipFill>
          <a:blip r:embed="rId3"/>
          <a:stretch>
            <a:fillRect/>
          </a:stretch>
        </p:blipFill>
        <p:spPr>
          <a:xfrm>
            <a:off x="881641" y="1679927"/>
            <a:ext cx="3115179" cy="3925125"/>
          </a:xfrm>
          <a:prstGeom prst="rect">
            <a:avLst/>
          </a:prstGeom>
        </p:spPr>
      </p:pic>
      <p:pic>
        <p:nvPicPr>
          <p:cNvPr id="7" name="Picture 6"/>
          <p:cNvPicPr>
            <a:picLocks noChangeAspect="1"/>
          </p:cNvPicPr>
          <p:nvPr/>
        </p:nvPicPr>
        <p:blipFill>
          <a:blip r:embed="rId4"/>
          <a:stretch>
            <a:fillRect/>
          </a:stretch>
        </p:blipFill>
        <p:spPr>
          <a:xfrm>
            <a:off x="3996820" y="1424229"/>
            <a:ext cx="2553557" cy="1785495"/>
          </a:xfrm>
          <a:prstGeom prst="rect">
            <a:avLst/>
          </a:prstGeom>
        </p:spPr>
      </p:pic>
      <p:pic>
        <p:nvPicPr>
          <p:cNvPr id="8" name="Picture 7"/>
          <p:cNvPicPr>
            <a:picLocks noChangeAspect="1"/>
          </p:cNvPicPr>
          <p:nvPr/>
        </p:nvPicPr>
        <p:blipFill>
          <a:blip r:embed="rId5"/>
          <a:stretch>
            <a:fillRect/>
          </a:stretch>
        </p:blipFill>
        <p:spPr>
          <a:xfrm>
            <a:off x="4122435" y="3329239"/>
            <a:ext cx="4028912" cy="2275813"/>
          </a:xfrm>
          <a:prstGeom prst="rect">
            <a:avLst/>
          </a:prstGeom>
        </p:spPr>
      </p:pic>
    </p:spTree>
    <p:extLst>
      <p:ext uri="{BB962C8B-B14F-4D97-AF65-F5344CB8AC3E}">
        <p14:creationId xmlns:p14="http://schemas.microsoft.com/office/powerpoint/2010/main" val="2679474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Alister</a:t>
            </a:r>
            <a:r>
              <a:rPr lang="en-US" dirty="0" smtClean="0"/>
              <a:t> Scott’s testing anti-pattern</a:t>
            </a:r>
            <a:endParaRPr lang="en-US" dirty="0"/>
          </a:p>
        </p:txBody>
      </p:sp>
      <p:pic>
        <p:nvPicPr>
          <p:cNvPr id="5" name="Picture 4"/>
          <p:cNvPicPr>
            <a:picLocks noChangeAspect="1"/>
          </p:cNvPicPr>
          <p:nvPr/>
        </p:nvPicPr>
        <p:blipFill>
          <a:blip r:embed="rId3"/>
          <a:stretch>
            <a:fillRect/>
          </a:stretch>
        </p:blipFill>
        <p:spPr>
          <a:xfrm>
            <a:off x="2822420" y="1416045"/>
            <a:ext cx="3540963" cy="4369238"/>
          </a:xfrm>
          <a:prstGeom prst="rect">
            <a:avLst/>
          </a:prstGeom>
        </p:spPr>
      </p:pic>
    </p:spTree>
    <p:extLst>
      <p:ext uri="{BB962C8B-B14F-4D97-AF65-F5344CB8AC3E}">
        <p14:creationId xmlns:p14="http://schemas.microsoft.com/office/powerpoint/2010/main" val="153373164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pyramid: Example</a:t>
            </a:r>
            <a:endParaRPr lang="en-US" dirty="0"/>
          </a:p>
        </p:txBody>
      </p:sp>
      <p:pic>
        <p:nvPicPr>
          <p:cNvPr id="7" name="Picture 6"/>
          <p:cNvPicPr>
            <a:picLocks noChangeAspect="1"/>
          </p:cNvPicPr>
          <p:nvPr/>
        </p:nvPicPr>
        <p:blipFill>
          <a:blip r:embed="rId3"/>
          <a:stretch>
            <a:fillRect/>
          </a:stretch>
        </p:blipFill>
        <p:spPr>
          <a:xfrm>
            <a:off x="1602151" y="1452866"/>
            <a:ext cx="5851770" cy="4320557"/>
          </a:xfrm>
          <a:prstGeom prst="rect">
            <a:avLst/>
          </a:prstGeom>
        </p:spPr>
      </p:pic>
    </p:spTree>
    <p:extLst>
      <p:ext uri="{BB962C8B-B14F-4D97-AF65-F5344CB8AC3E}">
        <p14:creationId xmlns:p14="http://schemas.microsoft.com/office/powerpoint/2010/main" val="188050131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would you test this?</a:t>
            </a:r>
            <a:endParaRPr lang="en-US" dirty="0"/>
          </a:p>
        </p:txBody>
      </p:sp>
      <p:sp>
        <p:nvSpPr>
          <p:cNvPr id="4" name="Text Placeholder 3"/>
          <p:cNvSpPr>
            <a:spLocks noGrp="1"/>
          </p:cNvSpPr>
          <p:nvPr>
            <p:ph type="body" idx="1"/>
          </p:nvPr>
        </p:nvSpPr>
        <p:spPr/>
        <p:txBody>
          <a:bodyPr/>
          <a:lstStyle/>
          <a:p>
            <a:r>
              <a:rPr lang="en-US" dirty="0" smtClean="0"/>
              <a:t>Build your own test pyramid</a:t>
            </a:r>
            <a:endParaRPr lang="en-US" dirty="0"/>
          </a:p>
        </p:txBody>
      </p:sp>
    </p:spTree>
    <p:extLst>
      <p:ext uri="{BB962C8B-B14F-4D97-AF65-F5344CB8AC3E}">
        <p14:creationId xmlns:p14="http://schemas.microsoft.com/office/powerpoint/2010/main" val="26746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t>
            </a:r>
            <a:r>
              <a:rPr lang="en-US" dirty="0" smtClean="0"/>
              <a:t>would you test this</a:t>
            </a:r>
            <a:r>
              <a:rPr lang="en-US" dirty="0"/>
              <a:t>?</a:t>
            </a:r>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16711"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End to end 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281368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Agile testing practices</a:t>
            </a:r>
            <a:endParaRPr lang="en-US" dirty="0"/>
          </a:p>
        </p:txBody>
      </p:sp>
      <p:sp>
        <p:nvSpPr>
          <p:cNvPr id="2" name="Content Placeholder 1"/>
          <p:cNvSpPr>
            <a:spLocks noGrp="1"/>
          </p:cNvSpPr>
          <p:nvPr>
            <p:ph idx="1"/>
          </p:nvPr>
        </p:nvSpPr>
        <p:spPr/>
        <p:txBody>
          <a:bodyPr>
            <a:normAutofit/>
          </a:bodyPr>
          <a:lstStyle/>
          <a:p>
            <a:r>
              <a:rPr lang="en-US" dirty="0" smtClean="0"/>
              <a:t>Just-in-time test strategy</a:t>
            </a:r>
            <a:endParaRPr lang="en-US" dirty="0"/>
          </a:p>
          <a:p>
            <a:r>
              <a:rPr lang="en-US" dirty="0"/>
              <a:t>Test </a:t>
            </a:r>
            <a:r>
              <a:rPr lang="en-US" dirty="0" smtClean="0"/>
              <a:t>early: move it forward in cycle</a:t>
            </a:r>
            <a:endParaRPr lang="en-US" dirty="0"/>
          </a:p>
          <a:p>
            <a:r>
              <a:rPr lang="en-US" dirty="0"/>
              <a:t>Automated </a:t>
            </a:r>
            <a:r>
              <a:rPr lang="en-US" dirty="0" smtClean="0"/>
              <a:t>testing</a:t>
            </a:r>
            <a:endParaRPr lang="en-US" dirty="0"/>
          </a:p>
          <a:p>
            <a:r>
              <a:rPr lang="en-US" dirty="0"/>
              <a:t>Acceptance test driven </a:t>
            </a:r>
            <a:r>
              <a:rPr lang="en-US" dirty="0" smtClean="0"/>
              <a:t>development</a:t>
            </a:r>
            <a:endParaRPr lang="en-US" dirty="0"/>
          </a:p>
          <a:p>
            <a:r>
              <a:rPr lang="en-US" dirty="0" smtClean="0"/>
              <a:t>Manual testing becomes exploratory testing</a:t>
            </a:r>
            <a:endParaRPr lang="en-US" dirty="0"/>
          </a:p>
          <a:p>
            <a:r>
              <a:rPr lang="en-US" dirty="0" smtClean="0"/>
              <a:t>“</a:t>
            </a:r>
            <a:r>
              <a:rPr lang="en-US" dirty="0" err="1" smtClean="0"/>
              <a:t>Rightweight</a:t>
            </a:r>
            <a:r>
              <a:rPr lang="en-US" dirty="0" smtClean="0"/>
              <a:t>” testing</a:t>
            </a:r>
            <a:endParaRPr lang="en-US" dirty="0"/>
          </a:p>
          <a:p>
            <a:endParaRPr lang="en-US" dirty="0"/>
          </a:p>
        </p:txBody>
      </p:sp>
    </p:spTree>
    <p:extLst>
      <p:ext uri="{BB962C8B-B14F-4D97-AF65-F5344CB8AC3E}">
        <p14:creationId xmlns:p14="http://schemas.microsoft.com/office/powerpoint/2010/main" val="212217463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r>
              <a:rPr lang="en-US" dirty="0" smtClean="0"/>
              <a:t>Practices: </a:t>
            </a:r>
            <a:r>
              <a:rPr lang="en-US" dirty="0"/>
              <a:t>Test early</a:t>
            </a:r>
          </a:p>
        </p:txBody>
      </p:sp>
      <p:sp>
        <p:nvSpPr>
          <p:cNvPr id="2" name="Content Placeholder 1"/>
          <p:cNvSpPr>
            <a:spLocks noGrp="1"/>
          </p:cNvSpPr>
          <p:nvPr>
            <p:ph idx="1"/>
          </p:nvPr>
        </p:nvSpPr>
        <p:spPr/>
        <p:txBody>
          <a:bodyPr>
            <a:normAutofit/>
          </a:bodyPr>
          <a:lstStyle/>
          <a:p>
            <a:r>
              <a:rPr lang="en-US" dirty="0" smtClean="0"/>
              <a:t>Story </a:t>
            </a:r>
            <a:r>
              <a:rPr lang="en-US" dirty="0"/>
              <a:t>card </a:t>
            </a:r>
            <a:r>
              <a:rPr lang="en-US" dirty="0" smtClean="0"/>
              <a:t>reviews</a:t>
            </a:r>
            <a:endParaRPr lang="en-US" dirty="0"/>
          </a:p>
          <a:p>
            <a:r>
              <a:rPr lang="en-US" dirty="0"/>
              <a:t>Acceptance </a:t>
            </a:r>
            <a:r>
              <a:rPr lang="en-US" dirty="0" smtClean="0"/>
              <a:t>tests</a:t>
            </a:r>
            <a:endParaRPr lang="en-US" dirty="0"/>
          </a:p>
          <a:p>
            <a:r>
              <a:rPr lang="en-US" dirty="0"/>
              <a:t>Functional </a:t>
            </a:r>
            <a:r>
              <a:rPr lang="en-US" dirty="0" smtClean="0"/>
              <a:t>tests</a:t>
            </a:r>
            <a:endParaRPr lang="en-US" dirty="0"/>
          </a:p>
          <a:p>
            <a:r>
              <a:rPr lang="en-US" dirty="0"/>
              <a:t>System integration </a:t>
            </a:r>
            <a:r>
              <a:rPr lang="en-US" dirty="0" smtClean="0"/>
              <a:t>tests</a:t>
            </a:r>
            <a:endParaRPr lang="en-US" dirty="0"/>
          </a:p>
          <a:p>
            <a:r>
              <a:rPr lang="en-US" dirty="0" smtClean="0"/>
              <a:t>Performance</a:t>
            </a:r>
            <a:endParaRPr lang="en-US" dirty="0"/>
          </a:p>
          <a:p>
            <a:r>
              <a:rPr lang="en-US" dirty="0"/>
              <a:t>Security</a:t>
            </a:r>
            <a:br>
              <a:rPr lang="en-US" dirty="0"/>
            </a:br>
            <a:endParaRPr lang="en-US" dirty="0"/>
          </a:p>
          <a:p>
            <a:endParaRPr lang="en-US" dirty="0"/>
          </a:p>
          <a:p>
            <a:endParaRPr lang="en-US" dirty="0"/>
          </a:p>
        </p:txBody>
      </p:sp>
    </p:spTree>
    <p:extLst>
      <p:ext uri="{BB962C8B-B14F-4D97-AF65-F5344CB8AC3E}">
        <p14:creationId xmlns:p14="http://schemas.microsoft.com/office/powerpoint/2010/main" val="312357919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High-level Test strategy</a:t>
            </a:r>
            <a:endParaRPr lang="en-US" dirty="0"/>
          </a:p>
        </p:txBody>
      </p:sp>
      <p:sp>
        <p:nvSpPr>
          <p:cNvPr id="4" name="Text Placeholder 3"/>
          <p:cNvSpPr>
            <a:spLocks noGrp="1"/>
          </p:cNvSpPr>
          <p:nvPr>
            <p:ph type="body" idx="1"/>
          </p:nvPr>
        </p:nvSpPr>
        <p:spPr/>
        <p:txBody>
          <a:bodyPr/>
          <a:lstStyle/>
          <a:p>
            <a:r>
              <a:rPr lang="en-US" dirty="0" smtClean="0"/>
              <a:t>Inception task 2</a:t>
            </a:r>
            <a:endParaRPr lang="en-US" dirty="0"/>
          </a:p>
        </p:txBody>
      </p:sp>
    </p:spTree>
    <p:extLst>
      <p:ext uri="{BB962C8B-B14F-4D97-AF65-F5344CB8AC3E}">
        <p14:creationId xmlns:p14="http://schemas.microsoft.com/office/powerpoint/2010/main" val="26190448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spcBef>
                <a:spcPts val="0"/>
              </a:spcBef>
              <a:defRPr/>
            </a:pPr>
            <a:r>
              <a:rPr lang="en-US" dirty="0" smtClean="0"/>
              <a:t>determine </a:t>
            </a:r>
            <a:r>
              <a:rPr lang="en-US" dirty="0"/>
              <a:t>how team will assess quality and progress</a:t>
            </a:r>
          </a:p>
        </p:txBody>
      </p:sp>
      <p:sp>
        <p:nvSpPr>
          <p:cNvPr id="4" name="Text Placeholder 3"/>
          <p:cNvSpPr>
            <a:spLocks noGrp="1"/>
          </p:cNvSpPr>
          <p:nvPr>
            <p:ph type="body" idx="1"/>
          </p:nvPr>
        </p:nvSpPr>
        <p:spPr/>
        <p:txBody>
          <a:bodyPr/>
          <a:lstStyle/>
          <a:p>
            <a:r>
              <a:rPr lang="en-US" dirty="0" smtClean="0"/>
              <a:t>Inception task 3</a:t>
            </a:r>
            <a:endParaRPr lang="en-US" dirty="0"/>
          </a:p>
        </p:txBody>
      </p:sp>
    </p:spTree>
    <p:extLst>
      <p:ext uri="{BB962C8B-B14F-4D97-AF65-F5344CB8AC3E}">
        <p14:creationId xmlns:p14="http://schemas.microsoft.com/office/powerpoint/2010/main" val="34372111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agreements</a:t>
            </a:r>
            <a:endParaRPr lang="en-US" dirty="0"/>
          </a:p>
        </p:txBody>
      </p:sp>
      <p:sp>
        <p:nvSpPr>
          <p:cNvPr id="43016" name="Rectangle 6"/>
          <p:cNvSpPr>
            <a:spLocks noGrp="1" noChangeArrowheads="1"/>
          </p:cNvSpPr>
          <p:nvPr>
            <p:ph idx="1"/>
          </p:nvPr>
        </p:nvSpPr>
        <p:spPr/>
        <p:txBody>
          <a:bodyPr/>
          <a:lstStyle/>
          <a:p>
            <a:pPr marL="304800" indent="-304800">
              <a:spcBef>
                <a:spcPct val="0"/>
              </a:spcBef>
              <a:defRPr/>
            </a:pPr>
            <a:r>
              <a:rPr lang="en-US" dirty="0" smtClean="0"/>
              <a:t>Take phone calls outside team room </a:t>
            </a:r>
          </a:p>
          <a:p>
            <a:pPr marL="304800" indent="-304800">
              <a:spcBef>
                <a:spcPts val="703"/>
              </a:spcBef>
              <a:defRPr/>
            </a:pPr>
            <a:r>
              <a:rPr lang="en-US" dirty="0" smtClean="0"/>
              <a:t>Laptops down unless doing team work</a:t>
            </a:r>
          </a:p>
          <a:p>
            <a:pPr marL="304800" indent="-304800">
              <a:spcBef>
                <a:spcPts val="703"/>
              </a:spcBef>
              <a:defRPr/>
            </a:pPr>
            <a:r>
              <a:rPr lang="en-US" dirty="0" smtClean="0"/>
              <a:t>Questions as we go or in parking lot</a:t>
            </a:r>
          </a:p>
          <a:p>
            <a:pPr marL="304800" indent="-304800">
              <a:spcBef>
                <a:spcPts val="703"/>
              </a:spcBef>
              <a:defRPr/>
            </a:pPr>
            <a:r>
              <a:rPr lang="en-US" dirty="0" smtClean="0"/>
              <a:t>Break when needed</a:t>
            </a:r>
          </a:p>
          <a:p>
            <a:pPr marL="304800" indent="-304800">
              <a:spcBef>
                <a:spcPts val="703"/>
              </a:spcBef>
              <a:defRPr/>
            </a:pPr>
            <a:r>
              <a:rPr lang="en-US" dirty="0" smtClean="0"/>
              <a:t>Be on time</a:t>
            </a:r>
          </a:p>
          <a:p>
            <a:pPr marL="304800" indent="-304800">
              <a:spcBef>
                <a:spcPts val="703"/>
              </a:spcBef>
              <a:defRPr/>
            </a:pPr>
            <a:r>
              <a:rPr lang="en-US" dirty="0"/>
              <a:t>Work in </a:t>
            </a:r>
            <a:r>
              <a:rPr lang="en-US" dirty="0" smtClean="0"/>
              <a:t>pairs</a:t>
            </a:r>
          </a:p>
          <a:p>
            <a:pPr marL="304800" indent="-304800">
              <a:spcBef>
                <a:spcPts val="703"/>
              </a:spcBef>
              <a:defRPr/>
            </a:pPr>
            <a:endParaRPr lang="en-US" dirty="0" smtClean="0"/>
          </a:p>
        </p:txBody>
      </p:sp>
      <p:pic>
        <p:nvPicPr>
          <p:cNvPr id="10244" name="Picture 7"/>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433278" y="3505200"/>
            <a:ext cx="3987800" cy="23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Tree>
    <p:extLst>
      <p:ext uri="{BB962C8B-B14F-4D97-AF65-F5344CB8AC3E}">
        <p14:creationId xmlns:p14="http://schemas.microsoft.com/office/powerpoint/2010/main" val="335950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Principles of agile metrics</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Foster transparency, honesty and trust</a:t>
            </a:r>
          </a:p>
          <a:p>
            <a:r>
              <a:rPr lang="en-US" dirty="0" smtClean="0"/>
              <a:t>Means to the end of improvement</a:t>
            </a:r>
          </a:p>
          <a:p>
            <a:r>
              <a:rPr lang="en-US" dirty="0" smtClean="0"/>
              <a:t>Use to compare team to itself and not to others</a:t>
            </a:r>
          </a:p>
          <a:p>
            <a:r>
              <a:rPr lang="en-US" dirty="0" smtClean="0"/>
              <a:t>Use “for a season” to address </a:t>
            </a:r>
            <a:r>
              <a:rPr lang="en-US" dirty="0"/>
              <a:t>specific </a:t>
            </a:r>
            <a:r>
              <a:rPr lang="en-US" dirty="0" smtClean="0"/>
              <a:t>problems</a:t>
            </a:r>
          </a:p>
          <a:p>
            <a:r>
              <a:rPr lang="en-US" dirty="0" smtClean="0"/>
              <a:t>“Of </a:t>
            </a:r>
            <a:r>
              <a:rPr lang="en-US" dirty="0"/>
              <a:t>the </a:t>
            </a:r>
            <a:r>
              <a:rPr lang="en-US" dirty="0" smtClean="0"/>
              <a:t>team, </a:t>
            </a:r>
            <a:r>
              <a:rPr lang="en-US" dirty="0"/>
              <a:t>by the </a:t>
            </a:r>
            <a:r>
              <a:rPr lang="en-US" dirty="0" smtClean="0"/>
              <a:t>team, </a:t>
            </a:r>
            <a:r>
              <a:rPr lang="en-US" dirty="0"/>
              <a:t>for the </a:t>
            </a:r>
            <a:r>
              <a:rPr lang="en-US" dirty="0" smtClean="0"/>
              <a:t>team”</a:t>
            </a:r>
          </a:p>
          <a:p>
            <a:r>
              <a:rPr lang="en-US" dirty="0" smtClean="0"/>
              <a:t>Measure team, not individuals</a:t>
            </a:r>
          </a:p>
          <a:p>
            <a:r>
              <a:rPr lang="en-US" dirty="0" smtClean="0"/>
              <a:t>Big and visible</a:t>
            </a:r>
          </a:p>
          <a:p>
            <a:r>
              <a:rPr lang="en-US" dirty="0" smtClean="0"/>
              <a:t>Low cost</a:t>
            </a:r>
          </a:p>
        </p:txBody>
      </p:sp>
    </p:spTree>
    <p:extLst>
      <p:ext uri="{BB962C8B-B14F-4D97-AF65-F5344CB8AC3E}">
        <p14:creationId xmlns:p14="http://schemas.microsoft.com/office/powerpoint/2010/main" val="217313956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6020218"/>
              </p:ext>
            </p:extLst>
          </p:nvPr>
        </p:nvGraphicFramePr>
        <p:xfrm>
          <a:off x="457200" y="1600200"/>
          <a:ext cx="8229600" cy="3754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Questions</a:t>
                      </a:r>
                      <a:r>
                        <a:rPr lang="en-US" baseline="0" dirty="0" smtClean="0"/>
                        <a:t> to ask</a:t>
                      </a:r>
                      <a:endParaRPr lang="en-US" dirty="0"/>
                    </a:p>
                  </a:txBody>
                  <a:tcPr/>
                </a:tc>
                <a:tc>
                  <a:txBody>
                    <a:bodyPr/>
                    <a:lstStyle/>
                    <a:p>
                      <a:r>
                        <a:rPr lang="en-US" dirty="0" smtClean="0"/>
                        <a:t>Example</a:t>
                      </a:r>
                      <a:r>
                        <a:rPr lang="en-US" baseline="0" dirty="0" smtClean="0"/>
                        <a:t> a</a:t>
                      </a:r>
                      <a:r>
                        <a:rPr lang="en-US" dirty="0" smtClean="0"/>
                        <a:t>reas to track</a:t>
                      </a:r>
                      <a:endParaRPr lang="en-US" dirty="0"/>
                    </a:p>
                  </a:txBody>
                  <a:tcPr/>
                </a:tc>
              </a:tr>
              <a:tr h="370840">
                <a:tc>
                  <a:txBody>
                    <a:bodyPr/>
                    <a:lstStyle/>
                    <a:p>
                      <a:r>
                        <a:rPr lang="en-US" dirty="0" smtClean="0"/>
                        <a:t>What is the quality of our product?</a:t>
                      </a:r>
                    </a:p>
                    <a:p>
                      <a:r>
                        <a:rPr lang="en-US" dirty="0" smtClean="0"/>
                        <a:t>What is the quality of our process?</a:t>
                      </a:r>
                    </a:p>
                    <a:p>
                      <a:r>
                        <a:rPr lang="en-US" dirty="0" smtClean="0"/>
                        <a:t>What is our progress?</a:t>
                      </a:r>
                    </a:p>
                    <a:p>
                      <a:r>
                        <a:rPr lang="en-US" dirty="0" smtClean="0"/>
                        <a:t>How good is our testing?</a:t>
                      </a:r>
                    </a:p>
                    <a:p>
                      <a:r>
                        <a:rPr lang="en-US" dirty="0" smtClean="0"/>
                        <a:t>What is our truck/lottery</a:t>
                      </a:r>
                      <a:r>
                        <a:rPr lang="en-US" baseline="0" dirty="0" smtClean="0"/>
                        <a:t> number?</a:t>
                      </a:r>
                    </a:p>
                    <a:p>
                      <a:r>
                        <a:rPr lang="en-US" baseline="0" dirty="0" smtClean="0"/>
                        <a:t>Where are most of our defects appearing?</a:t>
                      </a:r>
                    </a:p>
                    <a:p>
                      <a:r>
                        <a:rPr lang="en-US" baseline="0" dirty="0" smtClean="0"/>
                        <a:t>Are we going too fast? Slow?</a:t>
                      </a:r>
                    </a:p>
                    <a:p>
                      <a:r>
                        <a:rPr lang="en-US" baseline="0" dirty="0" smtClean="0"/>
                        <a:t>Where are our bottlenecks</a:t>
                      </a:r>
                      <a:endParaRPr lang="en-US" dirty="0" smtClean="0"/>
                    </a:p>
                  </a:txBody>
                  <a:tcPr/>
                </a:tc>
                <a:tc>
                  <a:txBody>
                    <a:bodyPr/>
                    <a:lstStyle/>
                    <a:p>
                      <a:r>
                        <a:rPr lang="en-US" dirty="0" smtClean="0"/>
                        <a:t>Build</a:t>
                      </a:r>
                      <a:r>
                        <a:rPr lang="en-US" baseline="0" dirty="0" smtClean="0"/>
                        <a:t> performance (time, too many red builds, long-running builds)</a:t>
                      </a:r>
                      <a:endParaRPr lang="en-US" dirty="0" smtClean="0"/>
                    </a:p>
                    <a:p>
                      <a:r>
                        <a:rPr lang="en-US" dirty="0" smtClean="0"/>
                        <a:t>Stories rejected at showcase</a:t>
                      </a:r>
                    </a:p>
                    <a:p>
                      <a:r>
                        <a:rPr lang="en-US" dirty="0" err="1" smtClean="0"/>
                        <a:t>Burndown</a:t>
                      </a:r>
                      <a:r>
                        <a:rPr lang="en-US" dirty="0" smtClean="0"/>
                        <a:t>/burnup line</a:t>
                      </a:r>
                    </a:p>
                    <a:p>
                      <a:r>
                        <a:rPr lang="en-US" dirty="0" smtClean="0"/>
                        <a:t>Code coverage</a:t>
                      </a:r>
                    </a:p>
                    <a:p>
                      <a:r>
                        <a:rPr lang="en-US" dirty="0" smtClean="0"/>
                        <a:t>Pairing habits</a:t>
                      </a:r>
                      <a:endParaRPr lang="en-US" baseline="0" dirty="0" smtClean="0"/>
                    </a:p>
                    <a:p>
                      <a:r>
                        <a:rPr lang="en-US" baseline="0" dirty="0" smtClean="0"/>
                        <a:t>Velocity consistency</a:t>
                      </a:r>
                    </a:p>
                    <a:p>
                      <a:r>
                        <a:rPr lang="en-US" baseline="0" dirty="0" smtClean="0"/>
                        <a:t>Needless interruptions (non-story work)</a:t>
                      </a:r>
                    </a:p>
                    <a:p>
                      <a:r>
                        <a:rPr lang="en-US" baseline="0" dirty="0" smtClean="0"/>
                        <a:t>Cumulative flow, Cycle time</a:t>
                      </a:r>
                    </a:p>
                    <a:p>
                      <a:r>
                        <a:rPr lang="en-US" baseline="0" dirty="0" smtClean="0"/>
                        <a:t>Work in progress</a:t>
                      </a:r>
                    </a:p>
                    <a:p>
                      <a:r>
                        <a:rPr lang="en-US" baseline="0" dirty="0" smtClean="0"/>
                        <a:t>Defects in production</a:t>
                      </a:r>
                    </a:p>
                    <a:p>
                      <a:r>
                        <a:rPr lang="en-US" baseline="0" dirty="0" smtClean="0"/>
                        <a:t>Running tested features</a:t>
                      </a:r>
                    </a:p>
                  </a:txBody>
                  <a:tcPr/>
                </a:tc>
              </a:tr>
            </a:tbl>
          </a:graphicData>
        </a:graphic>
      </p:graphicFrame>
    </p:spTree>
    <p:extLst>
      <p:ext uri="{BB962C8B-B14F-4D97-AF65-F5344CB8AC3E}">
        <p14:creationId xmlns:p14="http://schemas.microsoft.com/office/powerpoint/2010/main" val="179853811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Pairamid</a:t>
            </a:r>
            <a:r>
              <a:rPr lang="en-US" dirty="0" smtClean="0"/>
              <a:t>/Pairing chart</a:t>
            </a:r>
            <a:endParaRPr lang="en-US" dirty="0"/>
          </a:p>
        </p:txBody>
      </p:sp>
      <p:sp>
        <p:nvSpPr>
          <p:cNvPr id="6" name="Content Placeholder 5"/>
          <p:cNvSpPr>
            <a:spLocks noGrp="1"/>
          </p:cNvSpPr>
          <p:nvPr>
            <p:ph idx="1"/>
          </p:nvPr>
        </p:nvSpPr>
        <p:spPr/>
        <p:txBody>
          <a:bodyPr/>
          <a:lstStyle/>
          <a:p>
            <a:endParaRPr lang="en-US"/>
          </a:p>
        </p:txBody>
      </p:sp>
      <p:pic>
        <p:nvPicPr>
          <p:cNvPr id="2" name="Picture 1" descr="pairamid20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76400"/>
            <a:ext cx="6753068" cy="4038600"/>
          </a:xfrm>
          <a:prstGeom prst="rect">
            <a:avLst/>
          </a:prstGeom>
        </p:spPr>
      </p:pic>
    </p:spTree>
    <p:extLst>
      <p:ext uri="{BB962C8B-B14F-4D97-AF65-F5344CB8AC3E}">
        <p14:creationId xmlns:p14="http://schemas.microsoft.com/office/powerpoint/2010/main" val="1271363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Make your own metric</a:t>
            </a:r>
            <a:endParaRPr lang="en-US" dirty="0"/>
          </a:p>
        </p:txBody>
      </p:sp>
      <p:sp>
        <p:nvSpPr>
          <p:cNvPr id="5" name="Text Placeholder 4"/>
          <p:cNvSpPr>
            <a:spLocks noGrp="1"/>
          </p:cNvSpPr>
          <p:nvPr>
            <p:ph type="body" idx="1"/>
          </p:nvPr>
        </p:nvSpPr>
        <p:spPr/>
        <p:txBody>
          <a:bodyPr/>
          <a:lstStyle/>
          <a:p>
            <a:r>
              <a:rPr lang="en-US" dirty="0" smtClean="0"/>
              <a:t>What kind of behavior do we want to encourage?</a:t>
            </a:r>
            <a:endParaRPr lang="en-US" dirty="0"/>
          </a:p>
        </p:txBody>
      </p:sp>
    </p:spTree>
    <p:extLst>
      <p:ext uri="{BB962C8B-B14F-4D97-AF65-F5344CB8AC3E}">
        <p14:creationId xmlns:p14="http://schemas.microsoft.com/office/powerpoint/2010/main" val="13011681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Behavior-driven metrics</a:t>
            </a:r>
            <a:endParaRPr lang="en-US" dirty="0"/>
          </a:p>
        </p:txBody>
      </p:sp>
      <p:sp>
        <p:nvSpPr>
          <p:cNvPr id="5" name="Content Placeholder 4"/>
          <p:cNvSpPr>
            <a:spLocks noGrp="1"/>
          </p:cNvSpPr>
          <p:nvPr>
            <p:ph idx="1"/>
          </p:nvPr>
        </p:nvSpPr>
        <p:spPr/>
        <p:txBody>
          <a:bodyPr/>
          <a:lstStyle/>
          <a:p>
            <a:pPr marL="171450" indent="-171450">
              <a:buFontTx/>
              <a:buChar char="-"/>
            </a:pPr>
            <a:r>
              <a:rPr lang="en-US" dirty="0"/>
              <a:t>Name of metric</a:t>
            </a:r>
          </a:p>
          <a:p>
            <a:pPr marL="171450" indent="-171450">
              <a:buFontTx/>
              <a:buChar char="-"/>
            </a:pPr>
            <a:r>
              <a:rPr lang="en-US" dirty="0"/>
              <a:t>Description of its purpose</a:t>
            </a:r>
          </a:p>
          <a:p>
            <a:pPr marL="171450" indent="-171450">
              <a:buFontTx/>
              <a:buChar char="-"/>
            </a:pPr>
            <a:r>
              <a:rPr lang="en-US" dirty="0"/>
              <a:t>Positive behaviors that it encourages</a:t>
            </a:r>
          </a:p>
          <a:p>
            <a:pPr marL="171450" indent="-171450">
              <a:buFontTx/>
              <a:buChar char="-"/>
            </a:pPr>
            <a:r>
              <a:rPr lang="en-US" dirty="0"/>
              <a:t>Negative </a:t>
            </a:r>
            <a:r>
              <a:rPr lang="en-US" dirty="0" smtClean="0"/>
              <a:t>behaviors </a:t>
            </a:r>
            <a:r>
              <a:rPr lang="en-US" dirty="0"/>
              <a:t>that it </a:t>
            </a:r>
            <a:r>
              <a:rPr lang="en-US" dirty="0" smtClean="0"/>
              <a:t>encourages</a:t>
            </a:r>
            <a:endParaRPr lang="en-US" dirty="0"/>
          </a:p>
          <a:p>
            <a:pPr marL="171450" indent="-171450">
              <a:buFontTx/>
              <a:buChar char="-"/>
            </a:pPr>
            <a:r>
              <a:rPr lang="en-US" dirty="0"/>
              <a:t>Ways it can be </a:t>
            </a:r>
            <a:r>
              <a:rPr lang="en-US" dirty="0" smtClean="0"/>
              <a:t>gamed</a:t>
            </a:r>
            <a:endParaRPr lang="en-US" dirty="0"/>
          </a:p>
        </p:txBody>
      </p:sp>
    </p:spTree>
    <p:extLst>
      <p:ext uri="{BB962C8B-B14F-4D97-AF65-F5344CB8AC3E}">
        <p14:creationId xmlns:p14="http://schemas.microsoft.com/office/powerpoint/2010/main" val="22988911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reporting and communicating</a:t>
            </a:r>
            <a:endParaRPr lang="en-US" dirty="0"/>
          </a:p>
        </p:txBody>
      </p:sp>
      <p:sp>
        <p:nvSpPr>
          <p:cNvPr id="2" name="Content Placeholder 1"/>
          <p:cNvSpPr>
            <a:spLocks noGrp="1"/>
          </p:cNvSpPr>
          <p:nvPr>
            <p:ph idx="1"/>
          </p:nvPr>
        </p:nvSpPr>
        <p:spPr/>
        <p:txBody>
          <a:bodyPr>
            <a:normAutofit fontScale="92500" lnSpcReduction="10000"/>
          </a:bodyPr>
          <a:lstStyle/>
          <a:p>
            <a:r>
              <a:rPr lang="en-US" dirty="0"/>
              <a:t>Testing tasks measured and reported within the context of the </a:t>
            </a:r>
            <a:r>
              <a:rPr lang="en-US" dirty="0" smtClean="0"/>
              <a:t>team and overall effort</a:t>
            </a:r>
            <a:endParaRPr lang="en-US" dirty="0"/>
          </a:p>
          <a:p>
            <a:r>
              <a:rPr lang="en-US" dirty="0"/>
              <a:t>All activities have a testing element </a:t>
            </a:r>
          </a:p>
          <a:p>
            <a:r>
              <a:rPr lang="en-US" dirty="0"/>
              <a:t>A story reported as complete once all testing activities required have been carried </a:t>
            </a:r>
            <a:r>
              <a:rPr lang="en-US" dirty="0" smtClean="0"/>
              <a:t>out</a:t>
            </a:r>
            <a:endParaRPr lang="en-US" dirty="0"/>
          </a:p>
          <a:p>
            <a:r>
              <a:rPr lang="en-US" dirty="0"/>
              <a:t>Testing activities that happen outside of the standard story lifecycle can be captured independently and reported within the standard project status </a:t>
            </a:r>
            <a:r>
              <a:rPr lang="en-US" dirty="0" smtClean="0"/>
              <a:t>report</a:t>
            </a:r>
            <a:endParaRPr lang="en-US" dirty="0"/>
          </a:p>
          <a:p>
            <a:r>
              <a:rPr lang="en-US" dirty="0" smtClean="0"/>
              <a:t>Track defects alongside stories (not separate tool)</a:t>
            </a:r>
            <a:endParaRPr lang="en-US" dirty="0"/>
          </a:p>
          <a:p>
            <a:endParaRPr lang="en-US" dirty="0"/>
          </a:p>
        </p:txBody>
      </p:sp>
    </p:spTree>
    <p:extLst>
      <p:ext uri="{BB962C8B-B14F-4D97-AF65-F5344CB8AC3E}">
        <p14:creationId xmlns:p14="http://schemas.microsoft.com/office/powerpoint/2010/main" val="307470720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Defects</a:t>
            </a:r>
            <a:endParaRPr lang="en-US" dirty="0"/>
          </a:p>
        </p:txBody>
      </p:sp>
      <p:sp>
        <p:nvSpPr>
          <p:cNvPr id="2" name="Content Placeholder 1"/>
          <p:cNvSpPr>
            <a:spLocks noGrp="1"/>
          </p:cNvSpPr>
          <p:nvPr>
            <p:ph idx="1"/>
          </p:nvPr>
        </p:nvSpPr>
        <p:spPr/>
        <p:txBody>
          <a:bodyPr/>
          <a:lstStyle/>
          <a:p>
            <a:pPr marL="338121" indent="-338121">
              <a:spcBef>
                <a:spcPts val="703"/>
              </a:spcBef>
              <a:defRPr/>
            </a:pPr>
            <a:r>
              <a:rPr lang="en-US" dirty="0"/>
              <a:t>Stories within iteration don’t have defects but are merely done or not done</a:t>
            </a:r>
          </a:p>
          <a:p>
            <a:pPr marL="338121" indent="-338121">
              <a:spcBef>
                <a:spcPts val="703"/>
              </a:spcBef>
              <a:defRPr/>
            </a:pPr>
            <a:r>
              <a:rPr lang="en-US" dirty="0"/>
              <a:t>Defect fixing is not a parallel stream of work, but part of the main development backlog</a:t>
            </a:r>
          </a:p>
          <a:p>
            <a:pPr marL="338121" indent="-338121">
              <a:spcBef>
                <a:spcPts val="703"/>
              </a:spcBef>
              <a:defRPr/>
            </a:pPr>
            <a:r>
              <a:rPr lang="en-US" dirty="0"/>
              <a:t>Defects are treated like stories (prioritized and have acceptance criteria)</a:t>
            </a:r>
            <a:r>
              <a:rPr lang="en-US" dirty="0" smtClean="0"/>
              <a:t>.</a:t>
            </a:r>
            <a:endParaRPr lang="en-US" dirty="0"/>
          </a:p>
        </p:txBody>
      </p:sp>
    </p:spTree>
    <p:extLst>
      <p:ext uri="{BB962C8B-B14F-4D97-AF65-F5344CB8AC3E}">
        <p14:creationId xmlns:p14="http://schemas.microsoft.com/office/powerpoint/2010/main" val="352121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Reporting on Testing </a:t>
            </a:r>
            <a:endParaRPr lang="en-US" dirty="0"/>
          </a:p>
        </p:txBody>
      </p:sp>
      <p:sp>
        <p:nvSpPr>
          <p:cNvPr id="4" name="Text Placeholder 3"/>
          <p:cNvSpPr>
            <a:spLocks noGrp="1"/>
          </p:cNvSpPr>
          <p:nvPr>
            <p:ph type="body" idx="1"/>
          </p:nvPr>
        </p:nvSpPr>
        <p:spPr/>
        <p:txBody>
          <a:bodyPr/>
          <a:lstStyle/>
          <a:p>
            <a:r>
              <a:rPr lang="en-US" dirty="0" smtClean="0"/>
              <a:t>“</a:t>
            </a:r>
            <a:r>
              <a:rPr lang="en-US" dirty="0" err="1" smtClean="0"/>
              <a:t>Agilify</a:t>
            </a:r>
            <a:r>
              <a:rPr lang="en-US" dirty="0" smtClean="0"/>
              <a:t>” your current reporting process</a:t>
            </a:r>
            <a:endParaRPr lang="en-US" dirty="0"/>
          </a:p>
        </p:txBody>
      </p:sp>
    </p:spTree>
    <p:extLst>
      <p:ext uri="{BB962C8B-B14F-4D97-AF65-F5344CB8AC3E}">
        <p14:creationId xmlns:p14="http://schemas.microsoft.com/office/powerpoint/2010/main" val="161617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Initiation (Iteration 0)</a:t>
            </a:r>
            <a:endParaRPr lang="en-US" dirty="0"/>
          </a:p>
        </p:txBody>
      </p:sp>
      <p:sp>
        <p:nvSpPr>
          <p:cNvPr id="7" name="Subtitle 6"/>
          <p:cNvSpPr>
            <a:spLocks noGrp="1"/>
          </p:cNvSpPr>
          <p:nvPr>
            <p:ph type="subTitle" idx="1"/>
          </p:nvPr>
        </p:nvSpPr>
        <p:spPr/>
        <p:txBody>
          <a:bodyPr/>
          <a:lstStyle/>
          <a:p>
            <a:r>
              <a:rPr lang="en-US" dirty="0" smtClean="0"/>
              <a:t>Phase 2 of an agile project</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rgbClr val="FE982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135828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0 and QA</a:t>
            </a:r>
            <a:endParaRPr lang="en-US" dirty="0"/>
          </a:p>
        </p:txBody>
      </p:sp>
      <p:sp>
        <p:nvSpPr>
          <p:cNvPr id="3" name="Content Placeholder 2"/>
          <p:cNvSpPr>
            <a:spLocks noGrp="1"/>
          </p:cNvSpPr>
          <p:nvPr>
            <p:ph idx="1"/>
          </p:nvPr>
        </p:nvSpPr>
        <p:spPr/>
        <p:txBody>
          <a:bodyPr/>
          <a:lstStyle/>
          <a:p>
            <a:r>
              <a:rPr lang="en-US" dirty="0" smtClean="0"/>
              <a:t>Help team determine “done” for stories, iterations</a:t>
            </a:r>
          </a:p>
          <a:p>
            <a:r>
              <a:rPr lang="en-US" dirty="0" smtClean="0"/>
              <a:t>Get familiar with technology</a:t>
            </a:r>
          </a:p>
          <a:p>
            <a:r>
              <a:rPr lang="en-US" dirty="0" smtClean="0"/>
              <a:t>Spike an automated test</a:t>
            </a:r>
          </a:p>
          <a:p>
            <a:r>
              <a:rPr lang="en-US" dirty="0" smtClean="0"/>
              <a:t>Plan for iteration 1</a:t>
            </a:r>
          </a:p>
          <a:p>
            <a:endParaRPr lang="en-US" dirty="0" smtClean="0"/>
          </a:p>
        </p:txBody>
      </p:sp>
    </p:spTree>
    <p:extLst>
      <p:ext uri="{BB962C8B-B14F-4D97-AF65-F5344CB8AC3E}">
        <p14:creationId xmlns:p14="http://schemas.microsoft.com/office/powerpoint/2010/main" val="21192755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plan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8780352"/>
              </p:ext>
            </p:extLst>
          </p:nvPr>
        </p:nvGraphicFramePr>
        <p:xfrm>
          <a:off x="1524000" y="1397000"/>
          <a:ext cx="6096000" cy="3780692"/>
        </p:xfrm>
        <a:graphic>
          <a:graphicData uri="http://schemas.openxmlformats.org/drawingml/2006/table">
            <a:tbl>
              <a:tblPr firstRow="1">
                <a:tableStyleId>{3C2FFA5D-87B4-456A-9821-1D502468CF0F}</a:tableStyleId>
              </a:tblPr>
              <a:tblGrid>
                <a:gridCol w="2032000"/>
                <a:gridCol w="2032000"/>
                <a:gridCol w="2032000"/>
              </a:tblGrid>
              <a:tr h="527707">
                <a:tc>
                  <a:txBody>
                    <a:bodyPr/>
                    <a:lstStyle/>
                    <a:p>
                      <a:pPr algn="ctr"/>
                      <a:r>
                        <a:rPr lang="en-US" dirty="0" smtClean="0"/>
                        <a:t>Day 1</a:t>
                      </a:r>
                      <a:endParaRPr lang="en-US" dirty="0"/>
                    </a:p>
                  </a:txBody>
                  <a:tcPr/>
                </a:tc>
                <a:tc>
                  <a:txBody>
                    <a:bodyPr/>
                    <a:lstStyle/>
                    <a:p>
                      <a:pPr algn="ctr"/>
                      <a:r>
                        <a:rPr lang="en-US" dirty="0" smtClean="0"/>
                        <a:t>Day 2</a:t>
                      </a:r>
                      <a:endParaRPr lang="en-US" dirty="0"/>
                    </a:p>
                  </a:txBody>
                  <a:tcPr/>
                </a:tc>
                <a:tc>
                  <a:txBody>
                    <a:bodyPr/>
                    <a:lstStyle/>
                    <a:p>
                      <a:pPr algn="ctr"/>
                      <a:r>
                        <a:rPr lang="en-US" dirty="0" smtClean="0"/>
                        <a:t>Day 3</a:t>
                      </a:r>
                      <a:endParaRPr lang="en-US" dirty="0"/>
                    </a:p>
                  </a:txBody>
                  <a:tcPr/>
                </a:tc>
              </a:tr>
              <a:tr h="3252985">
                <a:tc>
                  <a:txBody>
                    <a:bodyPr/>
                    <a:lstStyle/>
                    <a:p>
                      <a:pPr marL="0" lvl="1" indent="0"/>
                      <a:r>
                        <a:rPr lang="en-US" sz="1600" dirty="0" smtClean="0"/>
                        <a:t>Introduction</a:t>
                      </a:r>
                    </a:p>
                    <a:p>
                      <a:pPr marL="0" lvl="1" indent="0"/>
                      <a:endParaRPr lang="en-US" sz="1600" dirty="0" smtClean="0"/>
                    </a:p>
                    <a:p>
                      <a:pPr marL="0" lvl="1" indent="0"/>
                      <a:r>
                        <a:rPr lang="en-US" sz="1600" dirty="0" smtClean="0"/>
                        <a:t>Review and overview</a:t>
                      </a:r>
                    </a:p>
                    <a:p>
                      <a:pPr marL="0" lvl="1" indent="0"/>
                      <a:endParaRPr lang="en-US" sz="1600" dirty="0" smtClean="0"/>
                    </a:p>
                    <a:p>
                      <a:pPr marL="0" lvl="1" indent="0"/>
                      <a:r>
                        <a:rPr lang="en-US" sz="1600" dirty="0" smtClean="0"/>
                        <a:t>Project inception</a:t>
                      </a:r>
                    </a:p>
                    <a:p>
                      <a:pPr marL="0" lvl="1" indent="0"/>
                      <a:endParaRPr lang="en-US" sz="1600" dirty="0" smtClean="0"/>
                    </a:p>
                    <a:p>
                      <a:pPr marL="0" lvl="1" indent="0"/>
                      <a:r>
                        <a:rPr lang="en-US" sz="1600" dirty="0" smtClean="0"/>
                        <a:t>Initiation/Iteration 0</a:t>
                      </a:r>
                    </a:p>
                    <a:p>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1</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Discuss</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Distill</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Develop</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Demo</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Retrospect</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endParaRPr lang="en-US" sz="1600" dirty="0" smtClean="0"/>
                    </a:p>
                    <a:p>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2</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Discuss</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Distill</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Develop</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Demo</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Retrospect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Wrapup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Parking</a:t>
                      </a:r>
                      <a:r>
                        <a:rPr lang="en-US" sz="1600" baseline="0" dirty="0" smtClean="0"/>
                        <a:t> lot review</a:t>
                      </a:r>
                      <a:endParaRPr lang="en-US" sz="1600" dirty="0" smtClean="0"/>
                    </a:p>
                    <a:p>
                      <a:endParaRPr lang="en-US" sz="1600" dirty="0"/>
                    </a:p>
                  </a:txBody>
                  <a:tcPr/>
                </a:tc>
              </a:tr>
            </a:tbl>
          </a:graphicData>
        </a:graphic>
      </p:graphicFrame>
    </p:spTree>
    <p:extLst>
      <p:ext uri="{BB962C8B-B14F-4D97-AF65-F5344CB8AC3E}">
        <p14:creationId xmlns:p14="http://schemas.microsoft.com/office/powerpoint/2010/main" val="331059570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“done”?</a:t>
            </a:r>
            <a:endParaRPr lang="en-US" dirty="0"/>
          </a:p>
        </p:txBody>
      </p:sp>
      <p:sp>
        <p:nvSpPr>
          <p:cNvPr id="3" name="Content Placeholder 2"/>
          <p:cNvSpPr>
            <a:spLocks noGrp="1"/>
          </p:cNvSpPr>
          <p:nvPr>
            <p:ph idx="1"/>
          </p:nvPr>
        </p:nvSpPr>
        <p:spPr/>
        <p:txBody>
          <a:bodyPr>
            <a:normAutofit/>
          </a:bodyPr>
          <a:lstStyle/>
          <a:p>
            <a:r>
              <a:rPr lang="en-US" dirty="0" smtClean="0"/>
              <a:t>Common, objective understanding across team of completeness</a:t>
            </a:r>
          </a:p>
          <a:p>
            <a:r>
              <a:rPr lang="en-US" dirty="0" smtClean="0"/>
              <a:t>No notion of “code complete”</a:t>
            </a:r>
          </a:p>
          <a:p>
            <a:r>
              <a:rPr lang="en-US" dirty="0" smtClean="0"/>
              <a:t>Done criteria for stories, iterations and releases</a:t>
            </a:r>
          </a:p>
          <a:p>
            <a:r>
              <a:rPr lang="en-US" dirty="0" smtClean="0"/>
              <a:t>Only push of a button needs to happen before story/iteration/release is deployed in production</a:t>
            </a:r>
          </a:p>
          <a:p>
            <a:r>
              <a:rPr lang="en-US" dirty="0" smtClean="0"/>
              <a:t>Developed in conjunction with business</a:t>
            </a:r>
            <a:endParaRPr lang="en-US" dirty="0"/>
          </a:p>
        </p:txBody>
      </p:sp>
    </p:spTree>
    <p:extLst>
      <p:ext uri="{BB962C8B-B14F-4D97-AF65-F5344CB8AC3E}">
        <p14:creationId xmlns:p14="http://schemas.microsoft.com/office/powerpoint/2010/main" val="27032602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criteria examples</a:t>
            </a:r>
            <a:endParaRPr lang="en-US" dirty="0"/>
          </a:p>
        </p:txBody>
      </p:sp>
      <p:sp>
        <p:nvSpPr>
          <p:cNvPr id="3" name="Content Placeholder 2"/>
          <p:cNvSpPr>
            <a:spLocks noGrp="1"/>
          </p:cNvSpPr>
          <p:nvPr>
            <p:ph idx="1"/>
          </p:nvPr>
        </p:nvSpPr>
        <p:spPr/>
        <p:txBody>
          <a:bodyPr/>
          <a:lstStyle/>
          <a:p>
            <a:r>
              <a:rPr lang="en-US" dirty="0" smtClean="0"/>
              <a:t>All tests (unit, functional, integration) pass</a:t>
            </a:r>
          </a:p>
          <a:p>
            <a:r>
              <a:rPr lang="en-US" dirty="0" smtClean="0"/>
              <a:t>Exploratory tested</a:t>
            </a:r>
          </a:p>
          <a:p>
            <a:r>
              <a:rPr lang="en-US" dirty="0" smtClean="0"/>
              <a:t>Integrated into trunk</a:t>
            </a:r>
          </a:p>
          <a:p>
            <a:r>
              <a:rPr lang="en-US" dirty="0" smtClean="0"/>
              <a:t>In pre-prod environment</a:t>
            </a:r>
          </a:p>
          <a:p>
            <a:r>
              <a:rPr lang="en-US" dirty="0" smtClean="0"/>
              <a:t>Demoed to stakeholder</a:t>
            </a:r>
          </a:p>
          <a:p>
            <a:r>
              <a:rPr lang="en-US" dirty="0" smtClean="0"/>
              <a:t>Meets all cross-functional requirements </a:t>
            </a:r>
          </a:p>
          <a:p>
            <a:r>
              <a:rPr lang="en-US" dirty="0" smtClean="0"/>
              <a:t>Databases are migrated</a:t>
            </a:r>
            <a:endParaRPr lang="en-US" dirty="0"/>
          </a:p>
        </p:txBody>
      </p:sp>
    </p:spTree>
    <p:extLst>
      <p:ext uri="{BB962C8B-B14F-4D97-AF65-F5344CB8AC3E}">
        <p14:creationId xmlns:p14="http://schemas.microsoft.com/office/powerpoint/2010/main" val="147293373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“done”?</a:t>
            </a:r>
            <a:endParaRPr lang="en-US" dirty="0"/>
          </a:p>
        </p:txBody>
      </p:sp>
      <p:sp>
        <p:nvSpPr>
          <p:cNvPr id="5" name="Text Placeholder 4"/>
          <p:cNvSpPr>
            <a:spLocks noGrp="1"/>
          </p:cNvSpPr>
          <p:nvPr>
            <p:ph type="body" idx="1"/>
          </p:nvPr>
        </p:nvSpPr>
        <p:spPr/>
        <p:txBody>
          <a:bodyPr/>
          <a:lstStyle/>
          <a:p>
            <a:r>
              <a:rPr lang="en-US" dirty="0" smtClean="0"/>
              <a:t>Iteration 0 task 1</a:t>
            </a:r>
            <a:endParaRPr lang="en-US" dirty="0"/>
          </a:p>
        </p:txBody>
      </p:sp>
    </p:spTree>
    <p:extLst>
      <p:ext uri="{BB962C8B-B14F-4D97-AF65-F5344CB8AC3E}">
        <p14:creationId xmlns:p14="http://schemas.microsoft.com/office/powerpoint/2010/main" val="187632428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 familiar with Technology</a:t>
            </a:r>
            <a:endParaRPr lang="en-US" dirty="0"/>
          </a:p>
        </p:txBody>
      </p:sp>
      <p:sp>
        <p:nvSpPr>
          <p:cNvPr id="5" name="Text Placeholder 4"/>
          <p:cNvSpPr>
            <a:spLocks noGrp="1"/>
          </p:cNvSpPr>
          <p:nvPr>
            <p:ph type="body" idx="1"/>
          </p:nvPr>
        </p:nvSpPr>
        <p:spPr/>
        <p:txBody>
          <a:bodyPr/>
          <a:lstStyle/>
          <a:p>
            <a:r>
              <a:rPr lang="en-US" dirty="0" smtClean="0"/>
              <a:t>Development practices that are useful for QA</a:t>
            </a:r>
            <a:endParaRPr lang="en-US" dirty="0"/>
          </a:p>
        </p:txBody>
      </p:sp>
    </p:spTree>
    <p:extLst>
      <p:ext uri="{BB962C8B-B14F-4D97-AF65-F5344CB8AC3E}">
        <p14:creationId xmlns:p14="http://schemas.microsoft.com/office/powerpoint/2010/main" val="39390811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Continuous Integration</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a:t>“The key is to automate absolutely everything and run the process so often that integration errors are found quickly.” 	</a:t>
            </a:r>
            <a:r>
              <a:rPr lang="en-US" dirty="0" smtClean="0"/>
              <a:t>									-</a:t>
            </a:r>
            <a:r>
              <a:rPr lang="en-US" dirty="0"/>
              <a:t>- Martin Fowler</a:t>
            </a:r>
          </a:p>
          <a:p>
            <a:endParaRPr lang="en-US" dirty="0"/>
          </a:p>
          <a:p>
            <a:endParaRPr lang="en-US" dirty="0"/>
          </a:p>
        </p:txBody>
      </p:sp>
      <p:pic>
        <p:nvPicPr>
          <p:cNvPr id="6" name="Picture 5" descr="martin.jpg"/>
          <p:cNvPicPr>
            <a:picLocks noChangeAspect="1"/>
          </p:cNvPicPr>
          <p:nvPr/>
        </p:nvPicPr>
        <p:blipFill>
          <a:blip r:embed="rId3"/>
          <a:stretch>
            <a:fillRect/>
          </a:stretch>
        </p:blipFill>
        <p:spPr>
          <a:xfrm>
            <a:off x="5723300" y="3445592"/>
            <a:ext cx="2933700" cy="2318732"/>
          </a:xfrm>
          <a:prstGeom prst="rect">
            <a:avLst/>
          </a:prstGeom>
        </p:spPr>
      </p:pic>
    </p:spTree>
    <p:extLst>
      <p:ext uri="{BB962C8B-B14F-4D97-AF65-F5344CB8AC3E}">
        <p14:creationId xmlns:p14="http://schemas.microsoft.com/office/powerpoint/2010/main" val="3073647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pPr lvl="0">
              <a:buNone/>
            </a:pPr>
            <a:r>
              <a:rPr lang="en-US" sz="2500" b="1" dirty="0" smtClean="0"/>
              <a:t>The Build: Backbone </a:t>
            </a:r>
            <a:r>
              <a:rPr lang="en-US" sz="2500" b="1" dirty="0"/>
              <a:t>of Agile Development </a:t>
            </a:r>
            <a:r>
              <a:rPr lang="en-US" sz="2500" b="1" dirty="0" smtClean="0"/>
              <a:t>Process</a:t>
            </a:r>
          </a:p>
          <a:p>
            <a:pPr lvl="1"/>
            <a:r>
              <a:rPr lang="en-US" dirty="0"/>
              <a:t>Drives agile process</a:t>
            </a:r>
          </a:p>
          <a:p>
            <a:pPr lvl="1"/>
            <a:r>
              <a:rPr lang="en-US" dirty="0"/>
              <a:t>Leads to quick feedback</a:t>
            </a:r>
          </a:p>
          <a:p>
            <a:pPr lvl="1"/>
            <a:r>
              <a:rPr lang="en-US" dirty="0"/>
              <a:t>Based on automation</a:t>
            </a:r>
          </a:p>
          <a:p>
            <a:pPr lvl="1"/>
            <a:r>
              <a:rPr lang="en-US" dirty="0"/>
              <a:t>Adds rigor</a:t>
            </a:r>
          </a:p>
          <a:p>
            <a:pPr lvl="1"/>
            <a:r>
              <a:rPr lang="en-US" dirty="0"/>
              <a:t>Reduces waste</a:t>
            </a:r>
          </a:p>
          <a:p>
            <a:pPr lvl="1"/>
            <a:r>
              <a:rPr lang="en-US" dirty="0"/>
              <a:t>Creates a path to production</a:t>
            </a:r>
          </a:p>
          <a:p>
            <a:pPr lvl="0">
              <a:buNone/>
            </a:pPr>
            <a:endParaRPr lang="en-US" dirty="0"/>
          </a:p>
        </p:txBody>
      </p:sp>
    </p:spTree>
    <p:extLst>
      <p:ext uri="{BB962C8B-B14F-4D97-AF65-F5344CB8AC3E}">
        <p14:creationId xmlns:p14="http://schemas.microsoft.com/office/powerpoint/2010/main" val="3932437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20000"/>
          </a:bodyPr>
          <a:lstStyle/>
          <a:p>
            <a:pPr lvl="0" eaLnBrk="0" hangingPunct="0">
              <a:buNone/>
            </a:pPr>
            <a:r>
              <a:rPr lang="en-US" b="1" dirty="0"/>
              <a:t>Benefits of continuous </a:t>
            </a:r>
            <a:r>
              <a:rPr lang="en-US" b="1" dirty="0" smtClean="0"/>
              <a:t>integration</a:t>
            </a:r>
          </a:p>
          <a:p>
            <a:pPr lvl="1"/>
            <a:r>
              <a:rPr lang="en-US" dirty="0"/>
              <a:t>Gives quick feedback on problems</a:t>
            </a:r>
          </a:p>
          <a:p>
            <a:pPr lvl="1"/>
            <a:r>
              <a:rPr lang="en-US" dirty="0"/>
              <a:t>Lowers cost of change</a:t>
            </a:r>
          </a:p>
          <a:p>
            <a:pPr lvl="1"/>
            <a:r>
              <a:rPr lang="en-US" dirty="0"/>
              <a:t>Gets the most out of automated testing</a:t>
            </a:r>
          </a:p>
          <a:p>
            <a:pPr lvl="1"/>
            <a:r>
              <a:rPr lang="en-US" dirty="0"/>
              <a:t>Facilitates whole-team approach</a:t>
            </a:r>
          </a:p>
          <a:p>
            <a:pPr lvl="1"/>
            <a:r>
              <a:rPr lang="en-US" dirty="0"/>
              <a:t>Tests builds and deployments using production-like processes</a:t>
            </a:r>
          </a:p>
          <a:p>
            <a:pPr lvl="1"/>
            <a:r>
              <a:rPr lang="en-US" dirty="0"/>
              <a:t>Reduces waste caused by manual integration</a:t>
            </a:r>
          </a:p>
          <a:p>
            <a:pPr lvl="1"/>
            <a:r>
              <a:rPr lang="en-US" dirty="0"/>
              <a:t>Provides a safety net so we can make changes with confidence</a:t>
            </a:r>
            <a:endParaRPr lang="en-US" b="1" dirty="0"/>
          </a:p>
        </p:txBody>
      </p:sp>
    </p:spTree>
    <p:extLst>
      <p:ext uri="{BB962C8B-B14F-4D97-AF65-F5344CB8AC3E}">
        <p14:creationId xmlns:p14="http://schemas.microsoft.com/office/powerpoint/2010/main" val="208916345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lnSpcReduction="10000"/>
          </a:bodyPr>
          <a:lstStyle/>
          <a:p>
            <a:pPr marL="0" indent="0">
              <a:buNone/>
            </a:pPr>
            <a:r>
              <a:rPr lang="en-US" b="1" dirty="0" smtClean="0"/>
              <a:t>Core practices</a:t>
            </a:r>
            <a:endParaRPr lang="en-US" dirty="0" smtClean="0"/>
          </a:p>
          <a:p>
            <a:pPr lvl="1"/>
            <a:r>
              <a:rPr lang="en-US" sz="2200" dirty="0" smtClean="0"/>
              <a:t>Check </a:t>
            </a:r>
            <a:r>
              <a:rPr lang="en-US" sz="2200" dirty="0"/>
              <a:t>in regularly</a:t>
            </a:r>
          </a:p>
          <a:p>
            <a:pPr lvl="1"/>
            <a:r>
              <a:rPr lang="en-US" sz="2200" dirty="0"/>
              <a:t>Create comprehensive automated test suite</a:t>
            </a:r>
          </a:p>
          <a:p>
            <a:pPr lvl="1"/>
            <a:r>
              <a:rPr lang="en-US" sz="2200" dirty="0"/>
              <a:t>Keep the build and test process short</a:t>
            </a:r>
          </a:p>
          <a:p>
            <a:pPr lvl="1"/>
            <a:r>
              <a:rPr lang="en-US" sz="2200" dirty="0"/>
              <a:t>Don’t check in on a broken build</a:t>
            </a:r>
          </a:p>
          <a:p>
            <a:pPr lvl="1"/>
            <a:r>
              <a:rPr lang="en-US" sz="2200" dirty="0" smtClean="0"/>
              <a:t>Run </a:t>
            </a:r>
            <a:r>
              <a:rPr lang="en-US" sz="2200" dirty="0"/>
              <a:t>all commit tests locally after updating, before committing</a:t>
            </a:r>
          </a:p>
          <a:p>
            <a:pPr lvl="1"/>
            <a:r>
              <a:rPr lang="en-US" sz="2200" dirty="0"/>
              <a:t>Never go home on a broken build (but be prepared when someone </a:t>
            </a:r>
            <a:r>
              <a:rPr lang="en-US" sz="2200" i="1" dirty="0"/>
              <a:t>does</a:t>
            </a:r>
            <a:r>
              <a:rPr lang="en-US" sz="2200" dirty="0"/>
              <a:t>)</a:t>
            </a:r>
          </a:p>
          <a:p>
            <a:pPr lvl="1"/>
            <a:r>
              <a:rPr lang="en-US" sz="2200" dirty="0"/>
              <a:t>Always be prepared to revert to previous revision</a:t>
            </a:r>
          </a:p>
          <a:p>
            <a:pPr lvl="1"/>
            <a:r>
              <a:rPr lang="en-US" sz="2200" dirty="0"/>
              <a:t>Don’t comment out failing tests/</a:t>
            </a:r>
            <a:r>
              <a:rPr lang="en-US" sz="2200" dirty="0" smtClean="0"/>
              <a:t>assertions</a:t>
            </a:r>
          </a:p>
          <a:p>
            <a:pPr lvl="1"/>
            <a:r>
              <a:rPr lang="en-US" sz="2200" dirty="0"/>
              <a:t>Visual build monitor </a:t>
            </a:r>
          </a:p>
          <a:p>
            <a:pPr lvl="1"/>
            <a:endParaRPr lang="en-US" dirty="0"/>
          </a:p>
          <a:p>
            <a:endParaRPr lang="en-US" dirty="0"/>
          </a:p>
        </p:txBody>
      </p:sp>
    </p:spTree>
    <p:extLst>
      <p:ext uri="{BB962C8B-B14F-4D97-AF65-F5344CB8AC3E}">
        <p14:creationId xmlns:p14="http://schemas.microsoft.com/office/powerpoint/2010/main" val="8686671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20000"/>
          </a:bodyPr>
          <a:lstStyle/>
          <a:p>
            <a:pPr lvl="0" eaLnBrk="0" hangingPunct="0">
              <a:buNone/>
            </a:pPr>
            <a:r>
              <a:rPr lang="en-US" b="1" dirty="0" smtClean="0"/>
              <a:t>Supporting practices</a:t>
            </a:r>
          </a:p>
          <a:p>
            <a:pPr lvl="1"/>
            <a:r>
              <a:rPr lang="en-US" dirty="0"/>
              <a:t>Test-drive development</a:t>
            </a:r>
          </a:p>
          <a:p>
            <a:pPr lvl="1"/>
            <a:r>
              <a:rPr lang="en-US" dirty="0"/>
              <a:t>Collective code </a:t>
            </a:r>
            <a:r>
              <a:rPr lang="en-US" dirty="0" smtClean="0"/>
              <a:t>ownership</a:t>
            </a:r>
          </a:p>
          <a:p>
            <a:pPr lvl="1"/>
            <a:r>
              <a:rPr lang="en-US" dirty="0" smtClean="0"/>
              <a:t>Coding </a:t>
            </a:r>
            <a:r>
              <a:rPr lang="en-US" dirty="0"/>
              <a:t>standard</a:t>
            </a:r>
          </a:p>
          <a:p>
            <a:pPr lvl="1"/>
            <a:r>
              <a:rPr lang="en-US" dirty="0"/>
              <a:t>Pair programming</a:t>
            </a:r>
          </a:p>
          <a:p>
            <a:pPr lvl="1"/>
            <a:r>
              <a:rPr lang="en-US" dirty="0"/>
              <a:t>Emergent design</a:t>
            </a:r>
          </a:p>
          <a:p>
            <a:pPr lvl="1"/>
            <a:r>
              <a:rPr lang="en-US" dirty="0"/>
              <a:t>Fail the build for slow </a:t>
            </a:r>
            <a:r>
              <a:rPr lang="en-US" dirty="0" smtClean="0"/>
              <a:t>tests, warnings </a:t>
            </a:r>
            <a:r>
              <a:rPr lang="en-US" dirty="0"/>
              <a:t>and code-style </a:t>
            </a:r>
            <a:r>
              <a:rPr lang="en-US" dirty="0" smtClean="0"/>
              <a:t>breaches</a:t>
            </a:r>
          </a:p>
          <a:p>
            <a:pPr lvl="1"/>
            <a:r>
              <a:rPr lang="en-US" dirty="0" smtClean="0"/>
              <a:t>Rotating role of build </a:t>
            </a:r>
            <a:r>
              <a:rPr lang="en-US" dirty="0"/>
              <a:t>c</a:t>
            </a:r>
            <a:r>
              <a:rPr lang="en-US" dirty="0" smtClean="0"/>
              <a:t>op</a:t>
            </a:r>
          </a:p>
          <a:p>
            <a:pPr lvl="1"/>
            <a:r>
              <a:rPr lang="en-US" dirty="0" smtClean="0"/>
              <a:t>Red </a:t>
            </a:r>
            <a:r>
              <a:rPr lang="en-US" dirty="0"/>
              <a:t>build/last check-in hat</a:t>
            </a:r>
          </a:p>
          <a:p>
            <a:pPr lvl="1"/>
            <a:endParaRPr lang="en-US" dirty="0"/>
          </a:p>
        </p:txBody>
      </p:sp>
    </p:spTree>
    <p:extLst>
      <p:ext uri="{BB962C8B-B14F-4D97-AF65-F5344CB8AC3E}">
        <p14:creationId xmlns:p14="http://schemas.microsoft.com/office/powerpoint/2010/main" val="2146602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pic>
        <p:nvPicPr>
          <p:cNvPr id="5" name="Picture 4" descr="Screen shot 2011-04-29 at 8.11.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3372"/>
            <a:ext cx="7372477" cy="4476147"/>
          </a:xfrm>
          <a:prstGeom prst="rect">
            <a:avLst/>
          </a:prstGeom>
        </p:spPr>
      </p:pic>
    </p:spTree>
    <p:extLst>
      <p:ext uri="{BB962C8B-B14F-4D97-AF65-F5344CB8AC3E}">
        <p14:creationId xmlns:p14="http://schemas.microsoft.com/office/powerpoint/2010/main" val="18903888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r>
              <a:rPr lang="en-US" dirty="0" smtClean="0"/>
              <a:t>Review agile fundamentals</a:t>
            </a:r>
          </a:p>
          <a:p>
            <a:r>
              <a:rPr lang="en-US" dirty="0" smtClean="0"/>
              <a:t>Approach </a:t>
            </a:r>
            <a:r>
              <a:rPr lang="en-US" dirty="0"/>
              <a:t>to quality on an </a:t>
            </a:r>
            <a:r>
              <a:rPr lang="en-US" dirty="0" smtClean="0"/>
              <a:t>agile team</a:t>
            </a:r>
            <a:endParaRPr lang="en-US" dirty="0"/>
          </a:p>
          <a:p>
            <a:r>
              <a:rPr lang="en-US" dirty="0"/>
              <a:t>Role and </a:t>
            </a:r>
            <a:r>
              <a:rPr lang="en-US" dirty="0" smtClean="0"/>
              <a:t>responsibilities </a:t>
            </a:r>
            <a:r>
              <a:rPr lang="en-US" dirty="0"/>
              <a:t>of QA</a:t>
            </a:r>
          </a:p>
          <a:p>
            <a:r>
              <a:rPr lang="en-US" dirty="0"/>
              <a:t>Planning, </a:t>
            </a:r>
            <a:r>
              <a:rPr lang="en-US" dirty="0" smtClean="0"/>
              <a:t>tracking </a:t>
            </a:r>
            <a:r>
              <a:rPr lang="en-US" dirty="0"/>
              <a:t>and </a:t>
            </a:r>
            <a:r>
              <a:rPr lang="en-US" dirty="0" smtClean="0"/>
              <a:t>communicating</a:t>
            </a:r>
            <a:endParaRPr lang="en-US" dirty="0"/>
          </a:p>
        </p:txBody>
      </p:sp>
    </p:spTree>
    <p:extLst>
      <p:ext uri="{BB962C8B-B14F-4D97-AF65-F5344CB8AC3E}">
        <p14:creationId xmlns:p14="http://schemas.microsoft.com/office/powerpoint/2010/main" val="862831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Workflow/Check-in steps</a:t>
            </a:r>
            <a:endParaRPr lang="en-US" dirty="0"/>
          </a:p>
        </p:txBody>
      </p:sp>
      <p:pic>
        <p:nvPicPr>
          <p:cNvPr id="5" name="Picture 4" descr="Screen shot 2011-04-29 at 9.16.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996" y="1435524"/>
            <a:ext cx="6966412" cy="4332188"/>
          </a:xfrm>
          <a:prstGeom prst="rect">
            <a:avLst/>
          </a:prstGeom>
        </p:spPr>
      </p:pic>
    </p:spTree>
    <p:extLst>
      <p:ext uri="{BB962C8B-B14F-4D97-AF65-F5344CB8AC3E}">
        <p14:creationId xmlns:p14="http://schemas.microsoft.com/office/powerpoint/2010/main" val="233454230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successful build?</a:t>
            </a:r>
            <a:endParaRPr lang="en-US" dirty="0"/>
          </a:p>
        </p:txBody>
      </p:sp>
      <p:sp>
        <p:nvSpPr>
          <p:cNvPr id="3" name="Content Placeholder 2"/>
          <p:cNvSpPr>
            <a:spLocks noGrp="1"/>
          </p:cNvSpPr>
          <p:nvPr>
            <p:ph idx="1"/>
          </p:nvPr>
        </p:nvSpPr>
        <p:spPr/>
        <p:txBody>
          <a:bodyPr/>
          <a:lstStyle/>
          <a:p>
            <a:pPr marL="355600" indent="-355600"/>
            <a:r>
              <a:rPr lang="en-US" dirty="0"/>
              <a:t>All the latest sources are checked out of the configuration management system </a:t>
            </a:r>
          </a:p>
          <a:p>
            <a:pPr marL="355600" indent="-355600"/>
            <a:r>
              <a:rPr lang="en-US" dirty="0"/>
              <a:t>Every file is compiled from scratch </a:t>
            </a:r>
          </a:p>
          <a:p>
            <a:pPr marL="355600" indent="-355600"/>
            <a:r>
              <a:rPr lang="en-US" dirty="0" smtClean="0"/>
              <a:t>The </a:t>
            </a:r>
            <a:r>
              <a:rPr lang="en-US" dirty="0"/>
              <a:t>resulting </a:t>
            </a:r>
            <a:r>
              <a:rPr lang="en-US" dirty="0" smtClean="0"/>
              <a:t>compiled code is </a:t>
            </a:r>
            <a:r>
              <a:rPr lang="en-US" dirty="0"/>
              <a:t>put into </a:t>
            </a:r>
            <a:r>
              <a:rPr lang="en-US" dirty="0" smtClean="0"/>
              <a:t>binaries </a:t>
            </a:r>
            <a:endParaRPr lang="en-US" dirty="0"/>
          </a:p>
          <a:p>
            <a:pPr marL="355600" indent="-355600"/>
            <a:r>
              <a:rPr lang="en-US" dirty="0"/>
              <a:t>The system is started and suite of tests is run against the </a:t>
            </a:r>
            <a:r>
              <a:rPr lang="en-US" dirty="0" smtClean="0"/>
              <a:t>system</a:t>
            </a:r>
            <a:endParaRPr lang="en-US" dirty="0"/>
          </a:p>
        </p:txBody>
      </p:sp>
    </p:spTree>
    <p:extLst>
      <p:ext uri="{BB962C8B-B14F-4D97-AF65-F5344CB8AC3E}">
        <p14:creationId xmlns:p14="http://schemas.microsoft.com/office/powerpoint/2010/main" val="57414908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a:t>
            </a:r>
            <a:endParaRPr lang="en-US" dirty="0"/>
          </a:p>
        </p:txBody>
      </p:sp>
      <p:sp>
        <p:nvSpPr>
          <p:cNvPr id="3" name="Content Placeholder 2"/>
          <p:cNvSpPr>
            <a:spLocks noGrp="1"/>
          </p:cNvSpPr>
          <p:nvPr>
            <p:ph idx="1"/>
          </p:nvPr>
        </p:nvSpPr>
        <p:spPr/>
        <p:txBody>
          <a:bodyPr/>
          <a:lstStyle/>
          <a:p>
            <a:r>
              <a:rPr lang="en-US" dirty="0" smtClean="0"/>
              <a:t>Merging is a nightmare – why?</a:t>
            </a:r>
          </a:p>
          <a:p>
            <a:r>
              <a:rPr lang="en-US" dirty="0" smtClean="0"/>
              <a:t>To branch or not to branch?</a:t>
            </a:r>
          </a:p>
          <a:p>
            <a:r>
              <a:rPr lang="en-US" dirty="0" smtClean="0"/>
              <a:t>Definition of done</a:t>
            </a:r>
          </a:p>
          <a:p>
            <a:r>
              <a:rPr lang="en-US" dirty="0" smtClean="0"/>
              <a:t>Code metrics</a:t>
            </a:r>
            <a:endParaRPr lang="en-US" dirty="0"/>
          </a:p>
        </p:txBody>
      </p:sp>
    </p:spTree>
    <p:extLst>
      <p:ext uri="{BB962C8B-B14F-4D97-AF65-F5344CB8AC3E}">
        <p14:creationId xmlns:p14="http://schemas.microsoft.com/office/powerpoint/2010/main" val="3512121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and Deployment</a:t>
            </a:r>
            <a:endParaRPr lang="en-US" dirty="0"/>
          </a:p>
        </p:txBody>
      </p:sp>
      <p:pic>
        <p:nvPicPr>
          <p:cNvPr id="5" name="Picture 4"/>
          <p:cNvPicPr>
            <a:picLocks noChangeAspect="1"/>
          </p:cNvPicPr>
          <p:nvPr/>
        </p:nvPicPr>
        <p:blipFill>
          <a:blip r:embed="rId2"/>
          <a:stretch>
            <a:fillRect/>
          </a:stretch>
        </p:blipFill>
        <p:spPr>
          <a:xfrm>
            <a:off x="323528" y="1689100"/>
            <a:ext cx="8571736" cy="3900140"/>
          </a:xfrm>
          <a:prstGeom prst="rect">
            <a:avLst/>
          </a:prstGeom>
        </p:spPr>
      </p:pic>
    </p:spTree>
    <p:extLst>
      <p:ext uri="{BB962C8B-B14F-4D97-AF65-F5344CB8AC3E}">
        <p14:creationId xmlns:p14="http://schemas.microsoft.com/office/powerpoint/2010/main" val="1275438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144392" name="Rectangle 6"/>
          <p:cNvSpPr>
            <a:spLocks noGrp="1" noChangeArrowheads="1"/>
          </p:cNvSpPr>
          <p:nvPr>
            <p:ph idx="1"/>
          </p:nvPr>
        </p:nvSpPr>
        <p:spPr>
          <a:xfrm>
            <a:off x="457200" y="1330813"/>
            <a:ext cx="8229600" cy="4173996"/>
          </a:xfrm>
        </p:spPr>
        <p:txBody>
          <a:bodyPr/>
          <a:lstStyle/>
          <a:p>
            <a:pPr marL="0" indent="0">
              <a:spcBef>
                <a:spcPts val="703"/>
              </a:spcBef>
              <a:buNone/>
              <a:defRPr/>
            </a:pPr>
            <a:r>
              <a:rPr lang="en-US" dirty="0" smtClean="0"/>
              <a:t>Traditional approach to delivery</a:t>
            </a:r>
          </a:p>
          <a:p>
            <a:pPr marL="0" indent="0">
              <a:spcBef>
                <a:spcPts val="703"/>
              </a:spcBef>
              <a:buNone/>
              <a:defRPr/>
            </a:pPr>
            <a:endParaRPr 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648" y="1818874"/>
            <a:ext cx="6964288" cy="169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5" name="Picture 4"/>
          <p:cNvPicPr>
            <a:picLocks noChangeAspect="1"/>
          </p:cNvPicPr>
          <p:nvPr/>
        </p:nvPicPr>
        <p:blipFill>
          <a:blip r:embed="rId4"/>
          <a:stretch>
            <a:fillRect/>
          </a:stretch>
        </p:blipFill>
        <p:spPr>
          <a:xfrm>
            <a:off x="2232278" y="3962532"/>
            <a:ext cx="5311522" cy="1888200"/>
          </a:xfrm>
          <a:prstGeom prst="rect">
            <a:avLst/>
          </a:prstGeom>
        </p:spPr>
      </p:pic>
      <p:sp>
        <p:nvSpPr>
          <p:cNvPr id="6" name="Rectangle 6"/>
          <p:cNvSpPr txBox="1">
            <a:spLocks noChangeArrowheads="1"/>
          </p:cNvSpPr>
          <p:nvPr/>
        </p:nvSpPr>
        <p:spPr bwMode="auto">
          <a:xfrm>
            <a:off x="609600" y="3511550"/>
            <a:ext cx="795337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marL="338138" indent="-338138" algn="l" rtl="0" fontAlgn="base">
              <a:spcBef>
                <a:spcPts val="700"/>
              </a:spcBef>
              <a:spcAft>
                <a:spcPct val="0"/>
              </a:spcAft>
              <a:buClr>
                <a:srgbClr val="7575D1"/>
              </a:buClr>
              <a:buSzPct val="150000"/>
              <a:buFont typeface="Arial" charset="0"/>
              <a:buChar char="•"/>
              <a:defRPr sz="3000" baseline="0">
                <a:solidFill>
                  <a:srgbClr val="292929"/>
                </a:solidFill>
                <a:latin typeface="Calibri"/>
                <a:ea typeface="+mn-ea"/>
                <a:cs typeface="Calibri"/>
                <a:sym typeface="Arial" charset="0"/>
              </a:defRPr>
            </a:lvl1pPr>
            <a:lvl2pPr marL="495300" indent="-200025" algn="l" rtl="0" fontAlgn="base">
              <a:spcBef>
                <a:spcPts val="563"/>
              </a:spcBef>
              <a:spcAft>
                <a:spcPct val="0"/>
              </a:spcAft>
              <a:buClr>
                <a:srgbClr val="6B6BCE"/>
              </a:buClr>
              <a:buSzPct val="100000"/>
              <a:buFont typeface="Wingdings" pitchFamily="-108" charset="2"/>
              <a:buChar char="§"/>
              <a:defRPr sz="2800">
                <a:solidFill>
                  <a:srgbClr val="292929"/>
                </a:solidFill>
                <a:latin typeface="Calibri"/>
                <a:ea typeface="+mn-ea"/>
                <a:cs typeface="Calibri"/>
                <a:sym typeface="Arial" charset="0"/>
              </a:defRPr>
            </a:lvl2pPr>
            <a:lvl3pPr marL="776288" indent="-160338" algn="l" rtl="0" fontAlgn="base">
              <a:spcBef>
                <a:spcPts val="488"/>
              </a:spcBef>
              <a:spcAft>
                <a:spcPct val="0"/>
              </a:spcAft>
              <a:buClr>
                <a:srgbClr val="6B6BCE"/>
              </a:buClr>
              <a:buSzPct val="100000"/>
              <a:buFont typeface="Arial" charset="0"/>
              <a:buChar char="•"/>
              <a:defRPr sz="2400">
                <a:solidFill>
                  <a:srgbClr val="292929"/>
                </a:solidFill>
                <a:latin typeface="Calibri"/>
                <a:ea typeface="+mn-ea"/>
                <a:cs typeface="Calibri"/>
                <a:sym typeface="Arial" charset="0"/>
              </a:defRPr>
            </a:lvl3pPr>
            <a:lvl4pPr marL="1096963" indent="-160338" algn="l" rtl="0" fontAlgn="base">
              <a:spcBef>
                <a:spcPts val="350"/>
              </a:spcBef>
              <a:spcAft>
                <a:spcPct val="0"/>
              </a:spcAft>
              <a:buClr>
                <a:srgbClr val="9C9CDE"/>
              </a:buClr>
              <a:buSzPct val="100000"/>
              <a:buFont typeface="Wingdings" pitchFamily="-108" charset="2"/>
              <a:buChar char="§"/>
              <a:defRPr sz="2000">
                <a:solidFill>
                  <a:srgbClr val="292929"/>
                </a:solidFill>
                <a:latin typeface="Calibri"/>
                <a:ea typeface="+mn-ea"/>
                <a:cs typeface="Calibri"/>
                <a:sym typeface="Arial" charset="0"/>
              </a:defRPr>
            </a:lvl4pPr>
            <a:lvl5pPr marL="1419225" indent="-160338" algn="l" rtl="0" fontAlgn="base">
              <a:spcBef>
                <a:spcPts val="350"/>
              </a:spcBef>
              <a:spcAft>
                <a:spcPct val="0"/>
              </a:spcAft>
              <a:buClr>
                <a:srgbClr val="9C9CDE"/>
              </a:buClr>
              <a:buSzPct val="100000"/>
              <a:buFont typeface="Arial" charset="0"/>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spcBef>
                <a:spcPts val="703"/>
              </a:spcBef>
              <a:buFont typeface="Arial" charset="0"/>
              <a:buNone/>
              <a:defRPr/>
            </a:pPr>
            <a:r>
              <a:rPr lang="en-US" sz="3200" dirty="0" smtClean="0">
                <a:latin typeface="CamingoDos Pro Cd Bold"/>
                <a:cs typeface="CamingoDos Pro Cd Bold"/>
              </a:rPr>
              <a:t>Ideal approach to delivery</a:t>
            </a:r>
          </a:p>
          <a:p>
            <a:pPr marL="0" indent="0">
              <a:spcBef>
                <a:spcPts val="703"/>
              </a:spcBef>
              <a:buFont typeface="Arial" charset="0"/>
              <a:buNone/>
              <a:defRPr/>
            </a:pPr>
            <a:endParaRPr lang="en-US" dirty="0" smtClean="0"/>
          </a:p>
        </p:txBody>
      </p:sp>
    </p:spTree>
    <p:extLst>
      <p:ext uri="{BB962C8B-B14F-4D97-AF65-F5344CB8AC3E}">
        <p14:creationId xmlns:p14="http://schemas.microsoft.com/office/powerpoint/2010/main" val="624937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pipeline</a:t>
            </a:r>
            <a:endParaRPr lang="en-US" dirty="0"/>
          </a:p>
        </p:txBody>
      </p:sp>
      <p:pic>
        <p:nvPicPr>
          <p:cNvPr id="8" name="Picture 7"/>
          <p:cNvPicPr>
            <a:picLocks noChangeAspect="1"/>
          </p:cNvPicPr>
          <p:nvPr/>
        </p:nvPicPr>
        <p:blipFill>
          <a:blip r:embed="rId3"/>
          <a:stretch>
            <a:fillRect/>
          </a:stretch>
        </p:blipFill>
        <p:spPr>
          <a:xfrm>
            <a:off x="1549401" y="1524001"/>
            <a:ext cx="5865868" cy="4184186"/>
          </a:xfrm>
          <a:prstGeom prst="rect">
            <a:avLst/>
          </a:prstGeom>
        </p:spPr>
      </p:pic>
    </p:spTree>
    <p:extLst>
      <p:ext uri="{BB962C8B-B14F-4D97-AF65-F5344CB8AC3E}">
        <p14:creationId xmlns:p14="http://schemas.microsoft.com/office/powerpoint/2010/main" val="3444629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pipeline</a:t>
            </a:r>
            <a:endParaRPr lang="en-US" dirty="0"/>
          </a:p>
        </p:txBody>
      </p:sp>
      <p:pic>
        <p:nvPicPr>
          <p:cNvPr id="5" name="Picture 4"/>
          <p:cNvPicPr>
            <a:picLocks noChangeAspect="1"/>
          </p:cNvPicPr>
          <p:nvPr/>
        </p:nvPicPr>
        <p:blipFill>
          <a:blip r:embed="rId3"/>
          <a:stretch>
            <a:fillRect/>
          </a:stretch>
        </p:blipFill>
        <p:spPr>
          <a:xfrm>
            <a:off x="1402820" y="1556792"/>
            <a:ext cx="6499951" cy="4181050"/>
          </a:xfrm>
          <a:prstGeom prst="rect">
            <a:avLst/>
          </a:prstGeom>
        </p:spPr>
      </p:pic>
    </p:spTree>
    <p:extLst>
      <p:ext uri="{BB962C8B-B14F-4D97-AF65-F5344CB8AC3E}">
        <p14:creationId xmlns:p14="http://schemas.microsoft.com/office/powerpoint/2010/main" val="1492494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a:t>
            </a:r>
            <a:r>
              <a:rPr lang="en-US" dirty="0"/>
              <a:t>your </a:t>
            </a:r>
            <a:r>
              <a:rPr lang="en-US" dirty="0" smtClean="0"/>
              <a:t>pipeline</a:t>
            </a:r>
            <a:endParaRPr lang="en-US" dirty="0"/>
          </a:p>
        </p:txBody>
      </p:sp>
      <p:sp>
        <p:nvSpPr>
          <p:cNvPr id="4" name="Text Placeholder 3"/>
          <p:cNvSpPr>
            <a:spLocks noGrp="1"/>
          </p:cNvSpPr>
          <p:nvPr>
            <p:ph type="body" idx="1"/>
          </p:nvPr>
        </p:nvSpPr>
        <p:spPr/>
        <p:txBody>
          <a:bodyPr/>
          <a:lstStyle/>
          <a:p>
            <a:r>
              <a:rPr lang="en-US" dirty="0" smtClean="0"/>
              <a:t>Optimizing delivery</a:t>
            </a:r>
            <a:endParaRPr lang="en-US" dirty="0"/>
          </a:p>
        </p:txBody>
      </p:sp>
    </p:spTree>
    <p:extLst>
      <p:ext uri="{BB962C8B-B14F-4D97-AF65-F5344CB8AC3E}">
        <p14:creationId xmlns:p14="http://schemas.microsoft.com/office/powerpoint/2010/main" val="66698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lstStyle/>
          <a:p>
            <a:endParaRPr lang="en-US"/>
          </a:p>
        </p:txBody>
      </p:sp>
      <p:pic>
        <p:nvPicPr>
          <p:cNvPr id="6" name="Picture 5" descr="Screen shot 2011-07-07 at 12.2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438400"/>
            <a:ext cx="5420522" cy="2705596"/>
          </a:xfrm>
          <a:prstGeom prst="rect">
            <a:avLst/>
          </a:prstGeom>
        </p:spPr>
      </p:pic>
    </p:spTree>
    <p:extLst>
      <p:ext uri="{BB962C8B-B14F-4D97-AF65-F5344CB8AC3E}">
        <p14:creationId xmlns:p14="http://schemas.microsoft.com/office/powerpoint/2010/main" val="1615685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Spike an automated test</a:t>
            </a:r>
            <a:endParaRPr lang="en-US" dirty="0"/>
          </a:p>
        </p:txBody>
      </p:sp>
      <p:sp>
        <p:nvSpPr>
          <p:cNvPr id="5" name="Text Placeholder 4"/>
          <p:cNvSpPr>
            <a:spLocks noGrp="1"/>
          </p:cNvSpPr>
          <p:nvPr>
            <p:ph type="body" idx="1"/>
          </p:nvPr>
        </p:nvSpPr>
        <p:spPr/>
        <p:txBody>
          <a:bodyPr/>
          <a:lstStyle/>
          <a:p>
            <a:r>
              <a:rPr lang="en-US" dirty="0" smtClean="0"/>
              <a:t>Iteration 0 task 3</a:t>
            </a:r>
            <a:endParaRPr lang="en-US" dirty="0"/>
          </a:p>
        </p:txBody>
      </p:sp>
    </p:spTree>
    <p:extLst>
      <p:ext uri="{BB962C8B-B14F-4D97-AF65-F5344CB8AC3E}">
        <p14:creationId xmlns:p14="http://schemas.microsoft.com/office/powerpoint/2010/main" val="9361074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Empathy mapping</a:t>
            </a:r>
            <a:endParaRPr lang="en-US" dirty="0"/>
          </a:p>
        </p:txBody>
      </p:sp>
      <p:sp>
        <p:nvSpPr>
          <p:cNvPr id="6" name="Text Placeholder 5"/>
          <p:cNvSpPr>
            <a:spLocks noGrp="1"/>
          </p:cNvSpPr>
          <p:nvPr>
            <p:ph type="body" idx="1"/>
          </p:nvPr>
        </p:nvSpPr>
        <p:spPr/>
        <p:txBody>
          <a:bodyPr/>
          <a:lstStyle/>
          <a:p>
            <a:r>
              <a:rPr lang="en-US" dirty="0" smtClean="0"/>
              <a:t>What’s work like now?</a:t>
            </a:r>
            <a:endParaRPr lang="en-US" dirty="0"/>
          </a:p>
        </p:txBody>
      </p:sp>
    </p:spTree>
    <p:extLst>
      <p:ext uri="{BB962C8B-B14F-4D97-AF65-F5344CB8AC3E}">
        <p14:creationId xmlns:p14="http://schemas.microsoft.com/office/powerpoint/2010/main" val="41023164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test example</a:t>
            </a:r>
            <a:endParaRPr lang="en-US" sz="2000" b="0" i="1" dirty="0">
              <a:solidFill>
                <a:schemeClr val="tx1"/>
              </a:solidFill>
            </a:endParaRPr>
          </a:p>
        </p:txBody>
      </p:sp>
      <p:pic>
        <p:nvPicPr>
          <p:cNvPr id="4" name="Picture 3"/>
          <p:cNvPicPr>
            <a:picLocks noChangeAspect="1"/>
          </p:cNvPicPr>
          <p:nvPr/>
        </p:nvPicPr>
        <p:blipFill>
          <a:blip r:embed="rId3"/>
          <a:stretch>
            <a:fillRect/>
          </a:stretch>
        </p:blipFill>
        <p:spPr>
          <a:xfrm>
            <a:off x="3975967" y="1988840"/>
            <a:ext cx="4772497" cy="3823320"/>
          </a:xfrm>
          <a:prstGeom prst="rect">
            <a:avLst/>
          </a:prstGeom>
        </p:spPr>
      </p:pic>
      <p:pic>
        <p:nvPicPr>
          <p:cNvPr id="9" name="Picture 8"/>
          <p:cNvPicPr>
            <a:picLocks noChangeAspect="1"/>
          </p:cNvPicPr>
          <p:nvPr/>
        </p:nvPicPr>
        <p:blipFill>
          <a:blip r:embed="rId4"/>
          <a:stretch>
            <a:fillRect/>
          </a:stretch>
        </p:blipFill>
        <p:spPr>
          <a:xfrm>
            <a:off x="467544" y="1988840"/>
            <a:ext cx="3417693" cy="1440160"/>
          </a:xfrm>
          <a:prstGeom prst="rect">
            <a:avLst/>
          </a:prstGeom>
        </p:spPr>
      </p:pic>
    </p:spTree>
    <p:extLst>
      <p:ext uri="{BB962C8B-B14F-4D97-AF65-F5344CB8AC3E}">
        <p14:creationId xmlns:p14="http://schemas.microsoft.com/office/powerpoint/2010/main" val="3635987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Behavior-driven development frameworks</a:t>
            </a: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723900" y="2090708"/>
            <a:ext cx="7683500" cy="3708400"/>
          </a:xfrm>
          <a:prstGeom prst="rect">
            <a:avLst/>
          </a:prstGeom>
        </p:spPr>
      </p:pic>
    </p:spTree>
    <p:extLst>
      <p:ext uri="{BB962C8B-B14F-4D97-AF65-F5344CB8AC3E}">
        <p14:creationId xmlns:p14="http://schemas.microsoft.com/office/powerpoint/2010/main" val="88372387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5" name="Content Placeholder 4"/>
          <p:cNvSpPr>
            <a:spLocks noGrp="1"/>
          </p:cNvSpPr>
          <p:nvPr>
            <p:ph idx="1"/>
          </p:nvPr>
        </p:nvSpPr>
        <p:spPr/>
        <p:txBody>
          <a:bodyPr/>
          <a:lstStyle/>
          <a:p>
            <a:r>
              <a:rPr lang="en-US" dirty="0" smtClean="0"/>
              <a:t>Answers </a:t>
            </a:r>
            <a:r>
              <a:rPr lang="en-US" dirty="0"/>
              <a:t>the question of "can the user do this" or "does this particular feature work</a:t>
            </a:r>
            <a:r>
              <a:rPr lang="en-US" dirty="0" smtClean="0"/>
              <a:t>”</a:t>
            </a:r>
            <a:endParaRPr lang="en-US" dirty="0"/>
          </a:p>
          <a:p>
            <a:r>
              <a:rPr lang="en-US" dirty="0"/>
              <a:t>Business-facing, product-facing </a:t>
            </a:r>
            <a:r>
              <a:rPr lang="en-US" dirty="0" smtClean="0"/>
              <a:t>tests</a:t>
            </a:r>
            <a:endParaRPr lang="en-US" dirty="0"/>
          </a:p>
          <a:p>
            <a:r>
              <a:rPr lang="en-US" dirty="0"/>
              <a:t>Tests that prove you “built the right thing” (as opposed to “built the thing right”)</a:t>
            </a:r>
          </a:p>
          <a:p>
            <a:endParaRPr lang="en-US" dirty="0"/>
          </a:p>
          <a:p>
            <a:endParaRPr lang="en-US" dirty="0"/>
          </a:p>
        </p:txBody>
      </p:sp>
    </p:spTree>
    <p:extLst>
      <p:ext uri="{BB962C8B-B14F-4D97-AF65-F5344CB8AC3E}">
        <p14:creationId xmlns:p14="http://schemas.microsoft.com/office/powerpoint/2010/main" val="377481454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Types of Functional Tests</a:t>
            </a:r>
          </a:p>
          <a:p>
            <a:pPr lvl="1"/>
            <a:r>
              <a:rPr lang="en-US" dirty="0" smtClean="0"/>
              <a:t>End-to-end testing </a:t>
            </a:r>
            <a:r>
              <a:rPr lang="en-US" dirty="0"/>
              <a:t>(i.e</a:t>
            </a:r>
            <a:r>
              <a:rPr lang="en-US" dirty="0" smtClean="0"/>
              <a:t>., </a:t>
            </a:r>
            <a:r>
              <a:rPr lang="en-US" dirty="0"/>
              <a:t>does the application work all the way through)</a:t>
            </a:r>
          </a:p>
          <a:p>
            <a:pPr lvl="1"/>
            <a:r>
              <a:rPr lang="en-US" dirty="0"/>
              <a:t>Regression tests that reflect a particular defect found in production</a:t>
            </a:r>
          </a:p>
          <a:p>
            <a:pPr lvl="1"/>
            <a:r>
              <a:rPr lang="en-US" dirty="0"/>
              <a:t>Testing "from a user perspective", which includes  acceptance tests</a:t>
            </a:r>
          </a:p>
          <a:p>
            <a:pPr lvl="2"/>
            <a:r>
              <a:rPr lang="en-US" dirty="0"/>
              <a:t>Acceptance testing is particularly relevant in Agile</a:t>
            </a:r>
          </a:p>
          <a:p>
            <a:pPr lvl="2"/>
            <a:r>
              <a:rPr lang="en-US" dirty="0"/>
              <a:t>Guarantees that the requirement as specified is implemented in the software</a:t>
            </a:r>
          </a:p>
          <a:p>
            <a:pPr lvl="2"/>
            <a:r>
              <a:rPr lang="en-US" dirty="0"/>
              <a:t>Some teams use Acceptance test driven development</a:t>
            </a:r>
          </a:p>
          <a:p>
            <a:pPr lvl="2"/>
            <a:r>
              <a:rPr lang="en-US" dirty="0"/>
              <a:t>All functional tests are not acceptance tests however  </a:t>
            </a:r>
          </a:p>
        </p:txBody>
      </p:sp>
    </p:spTree>
    <p:extLst>
      <p:ext uri="{BB962C8B-B14F-4D97-AF65-F5344CB8AC3E}">
        <p14:creationId xmlns:p14="http://schemas.microsoft.com/office/powerpoint/2010/main" val="74234691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unit testing?</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Per Michael Feathers, it’s </a:t>
            </a:r>
            <a:r>
              <a:rPr lang="en-US" b="1" dirty="0"/>
              <a:t>not a unit test if</a:t>
            </a:r>
            <a:r>
              <a:rPr lang="en-US" dirty="0"/>
              <a:t>:</a:t>
            </a:r>
          </a:p>
          <a:p>
            <a:r>
              <a:rPr lang="en-US" dirty="0"/>
              <a:t>It talks to the database</a:t>
            </a:r>
          </a:p>
          <a:p>
            <a:r>
              <a:rPr lang="en-US" dirty="0"/>
              <a:t>It communicates across the network</a:t>
            </a:r>
          </a:p>
          <a:p>
            <a:r>
              <a:rPr lang="en-US" dirty="0"/>
              <a:t>It touches the file system</a:t>
            </a:r>
          </a:p>
          <a:p>
            <a:r>
              <a:rPr lang="en-US" dirty="0"/>
              <a:t>It can't run at the same time as any of your other unit tests</a:t>
            </a:r>
          </a:p>
          <a:p>
            <a:r>
              <a:rPr lang="en-US" dirty="0"/>
              <a:t>You have to do special things to your environment (such as editing </a:t>
            </a:r>
            <a:r>
              <a:rPr lang="en-US" dirty="0" err="1"/>
              <a:t>config</a:t>
            </a:r>
            <a:r>
              <a:rPr lang="en-US" dirty="0"/>
              <a:t> files) to </a:t>
            </a:r>
            <a:r>
              <a:rPr lang="en-US"/>
              <a:t>run </a:t>
            </a:r>
            <a:r>
              <a:rPr lang="en-US" smtClean="0"/>
              <a:t>it</a:t>
            </a:r>
            <a:endParaRPr lang="en-US" dirty="0"/>
          </a:p>
        </p:txBody>
      </p:sp>
    </p:spTree>
    <p:extLst>
      <p:ext uri="{BB962C8B-B14F-4D97-AF65-F5344CB8AC3E}">
        <p14:creationId xmlns:p14="http://schemas.microsoft.com/office/powerpoint/2010/main" val="323888627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 for iteration 1</a:t>
            </a:r>
            <a:endParaRPr lang="en-US" dirty="0"/>
          </a:p>
        </p:txBody>
      </p:sp>
      <p:sp>
        <p:nvSpPr>
          <p:cNvPr id="5" name="Text Placeholder 4"/>
          <p:cNvSpPr>
            <a:spLocks noGrp="1"/>
          </p:cNvSpPr>
          <p:nvPr>
            <p:ph type="body" idx="1"/>
          </p:nvPr>
        </p:nvSpPr>
        <p:spPr/>
        <p:txBody>
          <a:bodyPr/>
          <a:lstStyle/>
          <a:p>
            <a:r>
              <a:rPr lang="en-US" dirty="0" smtClean="0"/>
              <a:t>Iteration 0 task 4</a:t>
            </a:r>
            <a:endParaRPr lang="en-US" dirty="0"/>
          </a:p>
        </p:txBody>
      </p:sp>
    </p:spTree>
    <p:extLst>
      <p:ext uri="{BB962C8B-B14F-4D97-AF65-F5344CB8AC3E}">
        <p14:creationId xmlns:p14="http://schemas.microsoft.com/office/powerpoint/2010/main" val="73748743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 is commensurate with plan horizon</a:t>
            </a:r>
            <a:endParaRPr lang="en-US" dirty="0"/>
          </a:p>
        </p:txBody>
      </p:sp>
      <p:graphicFrame>
        <p:nvGraphicFramePr>
          <p:cNvPr id="4" name="Group 10"/>
          <p:cNvGraphicFramePr>
            <a:graphicFrameLocks noGrp="1"/>
          </p:cNvGraphicFramePr>
          <p:nvPr>
            <p:extLst>
              <p:ext uri="{D42A27DB-BD31-4B8C-83A1-F6EECF244321}">
                <p14:modId xmlns:p14="http://schemas.microsoft.com/office/powerpoint/2010/main" val="888611119"/>
              </p:ext>
            </p:extLst>
          </p:nvPr>
        </p:nvGraphicFramePr>
        <p:xfrm>
          <a:off x="595998" y="1359540"/>
          <a:ext cx="8001000" cy="4451404"/>
        </p:xfrm>
        <a:graphic>
          <a:graphicData uri="http://schemas.openxmlformats.org/drawingml/2006/table">
            <a:tbl>
              <a:tblPr/>
              <a:tblGrid>
                <a:gridCol w="1403684"/>
                <a:gridCol w="6597316"/>
              </a:tblGrid>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Themes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Epics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Stories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Tasks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bl>
          </a:graphicData>
        </a:graphic>
      </p:graphicFrame>
      <p:grpSp>
        <p:nvGrpSpPr>
          <p:cNvPr id="5" name="Group 42"/>
          <p:cNvGrpSpPr>
            <a:grpSpLocks/>
          </p:cNvGrpSpPr>
          <p:nvPr/>
        </p:nvGrpSpPr>
        <p:grpSpPr bwMode="auto">
          <a:xfrm>
            <a:off x="4757738" y="1490663"/>
            <a:ext cx="1572126" cy="741900"/>
            <a:chOff x="0" y="0"/>
            <a:chExt cx="1008" cy="480"/>
          </a:xfrm>
        </p:grpSpPr>
        <p:sp>
          <p:nvSpPr>
            <p:cNvPr id="6" name="AutoShape 43"/>
            <p:cNvSpPr>
              <a:spLocks/>
            </p:cNvSpPr>
            <p:nvPr/>
          </p:nvSpPr>
          <p:spPr bwMode="auto">
            <a:xfrm>
              <a:off x="0" y="0"/>
              <a:ext cx="1008" cy="480"/>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7" name="Rectangle 44"/>
            <p:cNvSpPr>
              <a:spLocks/>
            </p:cNvSpPr>
            <p:nvPr/>
          </p:nvSpPr>
          <p:spPr bwMode="auto">
            <a:xfrm>
              <a:off x="115" y="156"/>
              <a:ext cx="77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Search Results</a:t>
              </a:r>
            </a:p>
          </p:txBody>
        </p:sp>
      </p:grpSp>
      <p:grpSp>
        <p:nvGrpSpPr>
          <p:cNvPr id="8" name="Group 45"/>
          <p:cNvGrpSpPr>
            <a:grpSpLocks/>
          </p:cNvGrpSpPr>
          <p:nvPr/>
        </p:nvGrpSpPr>
        <p:grpSpPr bwMode="auto">
          <a:xfrm>
            <a:off x="2928938" y="1490663"/>
            <a:ext cx="1572126" cy="741900"/>
            <a:chOff x="0" y="0"/>
            <a:chExt cx="1008" cy="480"/>
          </a:xfrm>
        </p:grpSpPr>
        <p:sp>
          <p:nvSpPr>
            <p:cNvPr id="9" name="AutoShape 46"/>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0" name="Rectangle 47"/>
            <p:cNvSpPr>
              <a:spLocks/>
            </p:cNvSpPr>
            <p:nvPr/>
          </p:nvSpPr>
          <p:spPr bwMode="auto">
            <a:xfrm>
              <a:off x="214" y="156"/>
              <a:ext cx="57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Home Page</a:t>
              </a:r>
            </a:p>
          </p:txBody>
        </p:sp>
      </p:grpSp>
      <p:grpSp>
        <p:nvGrpSpPr>
          <p:cNvPr id="11" name="Group 48"/>
          <p:cNvGrpSpPr>
            <a:grpSpLocks/>
          </p:cNvGrpSpPr>
          <p:nvPr/>
        </p:nvGrpSpPr>
        <p:grpSpPr bwMode="auto">
          <a:xfrm>
            <a:off x="6662738" y="1490663"/>
            <a:ext cx="1572126" cy="741900"/>
            <a:chOff x="0" y="0"/>
            <a:chExt cx="1008" cy="480"/>
          </a:xfrm>
        </p:grpSpPr>
        <p:sp>
          <p:nvSpPr>
            <p:cNvPr id="12" name="AutoShape 49"/>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3" name="Rectangle 50"/>
            <p:cNvSpPr>
              <a:spLocks/>
            </p:cNvSpPr>
            <p:nvPr/>
          </p:nvSpPr>
          <p:spPr bwMode="auto">
            <a:xfrm>
              <a:off x="189" y="156"/>
              <a:ext cx="62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783F04"/>
                  </a:solidFill>
                  <a:latin typeface="Lucida Grande" charset="0"/>
                  <a:ea typeface="ＭＳ Ｐゴシック" charset="0"/>
                  <a:cs typeface="Lucida Grande" charset="0"/>
                  <a:sym typeface="Lucida Grande" charset="0"/>
                </a:rPr>
                <a:t>Full Page Ad</a:t>
              </a:r>
            </a:p>
          </p:txBody>
        </p:sp>
      </p:grpSp>
      <p:grpSp>
        <p:nvGrpSpPr>
          <p:cNvPr id="14" name="Group 51"/>
          <p:cNvGrpSpPr>
            <a:grpSpLocks/>
          </p:cNvGrpSpPr>
          <p:nvPr/>
        </p:nvGrpSpPr>
        <p:grpSpPr bwMode="auto">
          <a:xfrm>
            <a:off x="3005138" y="2709863"/>
            <a:ext cx="1572126" cy="593520"/>
            <a:chOff x="0" y="0"/>
            <a:chExt cx="1008" cy="384"/>
          </a:xfrm>
        </p:grpSpPr>
        <p:sp>
          <p:nvSpPr>
            <p:cNvPr id="15" name="AutoShape 52"/>
            <p:cNvSpPr>
              <a:spLocks/>
            </p:cNvSpPr>
            <p:nvPr/>
          </p:nvSpPr>
          <p:spPr bwMode="auto">
            <a:xfrm>
              <a:off x="0" y="0"/>
              <a:ext cx="1008" cy="384"/>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16" name="Rectangle 53"/>
            <p:cNvSpPr>
              <a:spLocks/>
            </p:cNvSpPr>
            <p:nvPr/>
          </p:nvSpPr>
          <p:spPr bwMode="auto">
            <a:xfrm>
              <a:off x="74" y="108"/>
              <a:ext cx="85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Featured Listing</a:t>
              </a:r>
            </a:p>
          </p:txBody>
        </p:sp>
      </p:grpSp>
      <p:grpSp>
        <p:nvGrpSpPr>
          <p:cNvPr id="17" name="Group 54"/>
          <p:cNvGrpSpPr>
            <a:grpSpLocks/>
          </p:cNvGrpSpPr>
          <p:nvPr/>
        </p:nvGrpSpPr>
        <p:grpSpPr bwMode="auto">
          <a:xfrm>
            <a:off x="4757738" y="2709863"/>
            <a:ext cx="1572126" cy="593520"/>
            <a:chOff x="0" y="0"/>
            <a:chExt cx="1008" cy="384"/>
          </a:xfrm>
        </p:grpSpPr>
        <p:sp>
          <p:nvSpPr>
            <p:cNvPr id="18" name="AutoShape 55"/>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9" name="Rectangle 56"/>
            <p:cNvSpPr>
              <a:spLocks/>
            </p:cNvSpPr>
            <p:nvPr/>
          </p:nvSpPr>
          <p:spPr bwMode="auto">
            <a:xfrm>
              <a:off x="188" y="108"/>
              <a:ext cx="63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Search Form</a:t>
              </a:r>
            </a:p>
          </p:txBody>
        </p:sp>
      </p:grpSp>
      <p:grpSp>
        <p:nvGrpSpPr>
          <p:cNvPr id="20" name="Group 57"/>
          <p:cNvGrpSpPr>
            <a:grpSpLocks/>
          </p:cNvGrpSpPr>
          <p:nvPr/>
        </p:nvGrpSpPr>
        <p:grpSpPr bwMode="auto">
          <a:xfrm>
            <a:off x="6586538" y="2709863"/>
            <a:ext cx="1572126" cy="593520"/>
            <a:chOff x="0" y="0"/>
            <a:chExt cx="1008" cy="384"/>
          </a:xfrm>
        </p:grpSpPr>
        <p:sp>
          <p:nvSpPr>
            <p:cNvPr id="21" name="AutoShape 58"/>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22" name="Rectangle 59"/>
            <p:cNvSpPr>
              <a:spLocks/>
            </p:cNvSpPr>
            <p:nvPr/>
          </p:nvSpPr>
          <p:spPr bwMode="auto">
            <a:xfrm>
              <a:off x="68" y="108"/>
              <a:ext cx="87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Classified Results</a:t>
              </a:r>
            </a:p>
          </p:txBody>
        </p:sp>
      </p:grpSp>
      <p:sp>
        <p:nvSpPr>
          <p:cNvPr id="23" name="AutoShape 60"/>
          <p:cNvSpPr>
            <a:spLocks noChangeShapeType="1"/>
          </p:cNvSpPr>
          <p:nvPr/>
        </p:nvSpPr>
        <p:spPr bwMode="auto">
          <a:xfrm flipH="1">
            <a:off x="3805238" y="1871663"/>
            <a:ext cx="1721853"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4" name="AutoShape 61"/>
          <p:cNvSpPr>
            <a:spLocks noChangeShapeType="1"/>
          </p:cNvSpPr>
          <p:nvPr/>
        </p:nvSpPr>
        <p:spPr bwMode="auto">
          <a:xfrm>
            <a:off x="5557837" y="1871663"/>
            <a:ext cx="45719"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5" name="AutoShape 62"/>
          <p:cNvSpPr>
            <a:spLocks noChangeShapeType="1"/>
          </p:cNvSpPr>
          <p:nvPr/>
        </p:nvSpPr>
        <p:spPr bwMode="auto">
          <a:xfrm>
            <a:off x="5557838" y="1871663"/>
            <a:ext cx="1796716"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26" name="Group 63"/>
          <p:cNvGrpSpPr>
            <a:grpSpLocks/>
          </p:cNvGrpSpPr>
          <p:nvPr/>
        </p:nvGrpSpPr>
        <p:grpSpPr bwMode="auto">
          <a:xfrm>
            <a:off x="2852738" y="3852863"/>
            <a:ext cx="1272674" cy="445140"/>
            <a:chOff x="0" y="0"/>
            <a:chExt cx="816" cy="288"/>
          </a:xfrm>
        </p:grpSpPr>
        <p:sp>
          <p:nvSpPr>
            <p:cNvPr id="27" name="AutoShape 64"/>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28" name="Rectangle 65"/>
            <p:cNvSpPr>
              <a:spLocks/>
            </p:cNvSpPr>
            <p:nvPr/>
          </p:nvSpPr>
          <p:spPr bwMode="auto">
            <a:xfrm>
              <a:off x="224" y="60"/>
              <a:ext cx="36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Billing</a:t>
              </a:r>
            </a:p>
          </p:txBody>
        </p:sp>
      </p:grpSp>
      <p:grpSp>
        <p:nvGrpSpPr>
          <p:cNvPr id="29" name="Group 66"/>
          <p:cNvGrpSpPr>
            <a:grpSpLocks/>
          </p:cNvGrpSpPr>
          <p:nvPr/>
        </p:nvGrpSpPr>
        <p:grpSpPr bwMode="auto">
          <a:xfrm>
            <a:off x="4224338" y="3852863"/>
            <a:ext cx="1272674" cy="445140"/>
            <a:chOff x="0" y="0"/>
            <a:chExt cx="816" cy="288"/>
          </a:xfrm>
        </p:grpSpPr>
        <p:sp>
          <p:nvSpPr>
            <p:cNvPr id="30" name="AutoShape 67"/>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1" name="Rectangle 68"/>
            <p:cNvSpPr>
              <a:spLocks/>
            </p:cNvSpPr>
            <p:nvPr/>
          </p:nvSpPr>
          <p:spPr bwMode="auto">
            <a:xfrm>
              <a:off x="25" y="60"/>
              <a:ext cx="76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Dealer Groups</a:t>
              </a:r>
            </a:p>
          </p:txBody>
        </p:sp>
      </p:grpSp>
      <p:grpSp>
        <p:nvGrpSpPr>
          <p:cNvPr id="32" name="Group 69"/>
          <p:cNvGrpSpPr>
            <a:grpSpLocks/>
          </p:cNvGrpSpPr>
          <p:nvPr/>
        </p:nvGrpSpPr>
        <p:grpSpPr bwMode="auto">
          <a:xfrm>
            <a:off x="5595938" y="3852863"/>
            <a:ext cx="1272674" cy="445140"/>
            <a:chOff x="0" y="0"/>
            <a:chExt cx="816" cy="288"/>
          </a:xfrm>
        </p:grpSpPr>
        <p:sp>
          <p:nvSpPr>
            <p:cNvPr id="33" name="AutoShape 70"/>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4" name="Rectangle 71"/>
            <p:cNvSpPr>
              <a:spLocks/>
            </p:cNvSpPr>
            <p:nvPr/>
          </p:nvSpPr>
          <p:spPr bwMode="auto">
            <a:xfrm>
              <a:off x="48" y="60"/>
              <a:ext cx="71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Display Logic</a:t>
              </a:r>
            </a:p>
          </p:txBody>
        </p:sp>
      </p:grpSp>
      <p:grpSp>
        <p:nvGrpSpPr>
          <p:cNvPr id="35" name="Group 72"/>
          <p:cNvGrpSpPr>
            <a:grpSpLocks/>
          </p:cNvGrpSpPr>
          <p:nvPr/>
        </p:nvGrpSpPr>
        <p:grpSpPr bwMode="auto">
          <a:xfrm>
            <a:off x="6967538" y="3852863"/>
            <a:ext cx="1272674" cy="445140"/>
            <a:chOff x="0" y="0"/>
            <a:chExt cx="816" cy="288"/>
          </a:xfrm>
        </p:grpSpPr>
        <p:sp>
          <p:nvSpPr>
            <p:cNvPr id="36" name="AutoShape 73"/>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7" name="Rectangle 74"/>
            <p:cNvSpPr>
              <a:spLocks/>
            </p:cNvSpPr>
            <p:nvPr/>
          </p:nvSpPr>
          <p:spPr bwMode="auto">
            <a:xfrm>
              <a:off x="16" y="60"/>
              <a:ext cx="78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Click Counting</a:t>
              </a:r>
            </a:p>
          </p:txBody>
        </p:sp>
      </p:grpSp>
      <p:sp>
        <p:nvSpPr>
          <p:cNvPr id="38" name="AutoShape 75"/>
          <p:cNvSpPr>
            <a:spLocks noChangeShapeType="1"/>
          </p:cNvSpPr>
          <p:nvPr/>
        </p:nvSpPr>
        <p:spPr bwMode="auto">
          <a:xfrm flipH="1">
            <a:off x="3500438" y="3014663"/>
            <a:ext cx="299453"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9" name="AutoShape 76"/>
          <p:cNvSpPr>
            <a:spLocks noChangeShapeType="1"/>
          </p:cNvSpPr>
          <p:nvPr/>
        </p:nvSpPr>
        <p:spPr bwMode="auto">
          <a:xfrm>
            <a:off x="3805238" y="3014663"/>
            <a:ext cx="1048084"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0" name="AutoShape 77"/>
          <p:cNvSpPr>
            <a:spLocks noChangeShapeType="1"/>
          </p:cNvSpPr>
          <p:nvPr/>
        </p:nvSpPr>
        <p:spPr bwMode="auto">
          <a:xfrm>
            <a:off x="3805238" y="3014663"/>
            <a:ext cx="2395621"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1" name="AutoShape 78"/>
          <p:cNvSpPr>
            <a:spLocks noChangeShapeType="1"/>
          </p:cNvSpPr>
          <p:nvPr/>
        </p:nvSpPr>
        <p:spPr bwMode="auto">
          <a:xfrm>
            <a:off x="3805238" y="3014663"/>
            <a:ext cx="3743158"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42" name="Group 79"/>
          <p:cNvGrpSpPr>
            <a:grpSpLocks/>
          </p:cNvGrpSpPr>
          <p:nvPr/>
        </p:nvGrpSpPr>
        <p:grpSpPr bwMode="auto">
          <a:xfrm>
            <a:off x="2282825" y="5108575"/>
            <a:ext cx="1982315" cy="298306"/>
            <a:chOff x="0" y="0"/>
            <a:chExt cx="1270" cy="193"/>
          </a:xfrm>
        </p:grpSpPr>
        <p:sp>
          <p:nvSpPr>
            <p:cNvPr id="43" name="AutoShape 80"/>
            <p:cNvSpPr>
              <a:spLocks/>
            </p:cNvSpPr>
            <p:nvPr/>
          </p:nvSpPr>
          <p:spPr bwMode="auto">
            <a:xfrm>
              <a:off x="0" y="0"/>
              <a:ext cx="1270"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4" name="Rectangle 81"/>
            <p:cNvSpPr>
              <a:spLocks/>
            </p:cNvSpPr>
            <p:nvPr/>
          </p:nvSpPr>
          <p:spPr bwMode="auto">
            <a:xfrm>
              <a:off x="1" y="12"/>
              <a:ext cx="12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Matching Search Criteria</a:t>
              </a:r>
            </a:p>
          </p:txBody>
        </p:sp>
      </p:grpSp>
      <p:grpSp>
        <p:nvGrpSpPr>
          <p:cNvPr id="45" name="Group 82"/>
          <p:cNvGrpSpPr>
            <a:grpSpLocks/>
          </p:cNvGrpSpPr>
          <p:nvPr/>
        </p:nvGrpSpPr>
        <p:grpSpPr bwMode="auto">
          <a:xfrm>
            <a:off x="4592638" y="5108575"/>
            <a:ext cx="1523777" cy="298306"/>
            <a:chOff x="0" y="0"/>
            <a:chExt cx="976" cy="193"/>
          </a:xfrm>
        </p:grpSpPr>
        <p:sp>
          <p:nvSpPr>
            <p:cNvPr id="46" name="AutoShape 83"/>
            <p:cNvSpPr>
              <a:spLocks/>
            </p:cNvSpPr>
            <p:nvPr/>
          </p:nvSpPr>
          <p:spPr bwMode="auto">
            <a:xfrm>
              <a:off x="0" y="0"/>
              <a:ext cx="976"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7" name="Rectangle 84"/>
            <p:cNvSpPr>
              <a:spLocks/>
            </p:cNvSpPr>
            <p:nvPr/>
          </p:nvSpPr>
          <p:spPr bwMode="auto">
            <a:xfrm>
              <a:off x="7" y="12"/>
              <a:ext cx="96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 Dealer</a:t>
              </a:r>
            </a:p>
          </p:txBody>
        </p:sp>
      </p:grpSp>
      <p:grpSp>
        <p:nvGrpSpPr>
          <p:cNvPr id="48" name="Group 85"/>
          <p:cNvGrpSpPr>
            <a:grpSpLocks/>
          </p:cNvGrpSpPr>
          <p:nvPr/>
        </p:nvGrpSpPr>
        <p:grpSpPr bwMode="auto">
          <a:xfrm>
            <a:off x="6435725" y="5108575"/>
            <a:ext cx="1360014" cy="298306"/>
            <a:chOff x="0" y="0"/>
            <a:chExt cx="872" cy="193"/>
          </a:xfrm>
        </p:grpSpPr>
        <p:sp>
          <p:nvSpPr>
            <p:cNvPr id="49" name="AutoShape 86"/>
            <p:cNvSpPr>
              <a:spLocks/>
            </p:cNvSpPr>
            <p:nvPr/>
          </p:nvSpPr>
          <p:spPr bwMode="auto">
            <a:xfrm>
              <a:off x="0" y="0"/>
              <a:ext cx="872"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0" name="Rectangle 87"/>
            <p:cNvSpPr>
              <a:spLocks/>
            </p:cNvSpPr>
            <p:nvPr/>
          </p:nvSpPr>
          <p:spPr bwMode="auto">
            <a:xfrm>
              <a:off x="16" y="12"/>
              <a:ext cx="83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an Ad</a:t>
              </a:r>
            </a:p>
          </p:txBody>
        </p:sp>
      </p:grpSp>
      <p:grpSp>
        <p:nvGrpSpPr>
          <p:cNvPr id="51" name="Group 88"/>
          <p:cNvGrpSpPr>
            <a:grpSpLocks/>
          </p:cNvGrpSpPr>
          <p:nvPr/>
        </p:nvGrpSpPr>
        <p:grpSpPr bwMode="auto">
          <a:xfrm>
            <a:off x="8113714" y="5108575"/>
            <a:ext cx="595786" cy="298306"/>
            <a:chOff x="0" y="0"/>
            <a:chExt cx="381" cy="193"/>
          </a:xfrm>
        </p:grpSpPr>
        <p:sp>
          <p:nvSpPr>
            <p:cNvPr id="52" name="AutoShape 89"/>
            <p:cNvSpPr>
              <a:spLocks/>
            </p:cNvSpPr>
            <p:nvPr/>
          </p:nvSpPr>
          <p:spPr bwMode="auto">
            <a:xfrm>
              <a:off x="0" y="0"/>
              <a:ext cx="381"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3" name="Rectangle 90"/>
            <p:cNvSpPr>
              <a:spLocks/>
            </p:cNvSpPr>
            <p:nvPr/>
          </p:nvSpPr>
          <p:spPr bwMode="auto">
            <a:xfrm>
              <a:off x="41" y="12"/>
              <a:ext cx="29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Etc…</a:t>
              </a:r>
            </a:p>
          </p:txBody>
        </p:sp>
      </p:grpSp>
      <p:sp>
        <p:nvSpPr>
          <p:cNvPr id="54" name="AutoShape 91"/>
          <p:cNvSpPr>
            <a:spLocks noChangeShapeType="1"/>
          </p:cNvSpPr>
          <p:nvPr/>
        </p:nvSpPr>
        <p:spPr bwMode="auto">
          <a:xfrm flipH="1">
            <a:off x="3290888" y="4081463"/>
            <a:ext cx="2900947"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5" name="AutoShape 92"/>
          <p:cNvSpPr>
            <a:spLocks noChangeShapeType="1"/>
          </p:cNvSpPr>
          <p:nvPr/>
        </p:nvSpPr>
        <p:spPr bwMode="auto">
          <a:xfrm flipH="1">
            <a:off x="5367338" y="4081463"/>
            <a:ext cx="860926"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6" name="AutoShape 93"/>
          <p:cNvSpPr>
            <a:spLocks noChangeShapeType="1"/>
          </p:cNvSpPr>
          <p:nvPr/>
        </p:nvSpPr>
        <p:spPr bwMode="auto">
          <a:xfrm>
            <a:off x="6243639" y="4081463"/>
            <a:ext cx="868724"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7" name="AutoShape 94"/>
          <p:cNvSpPr>
            <a:spLocks noChangeShapeType="1"/>
          </p:cNvSpPr>
          <p:nvPr/>
        </p:nvSpPr>
        <p:spPr bwMode="auto">
          <a:xfrm>
            <a:off x="6243638" y="4081463"/>
            <a:ext cx="2135159"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8044249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7829" y="1471920"/>
            <a:ext cx="6036788" cy="4229099"/>
          </a:xfrm>
          <a:prstGeom prst="rect">
            <a:avLst/>
          </a:prstGeom>
        </p:spPr>
      </p:pic>
      <p:sp>
        <p:nvSpPr>
          <p:cNvPr id="3" name="Title 2"/>
          <p:cNvSpPr>
            <a:spLocks noGrp="1"/>
          </p:cNvSpPr>
          <p:nvPr>
            <p:ph type="title"/>
          </p:nvPr>
        </p:nvSpPr>
        <p:spPr/>
        <p:txBody>
          <a:bodyPr/>
          <a:lstStyle/>
          <a:p>
            <a:r>
              <a:rPr lang="en-US" dirty="0" smtClean="0"/>
              <a:t>Elicit detail just in time</a:t>
            </a:r>
            <a:endParaRPr lang="en-US" dirty="0"/>
          </a:p>
        </p:txBody>
      </p:sp>
    </p:spTree>
    <p:extLst>
      <p:ext uri="{BB962C8B-B14F-4D97-AF65-F5344CB8AC3E}">
        <p14:creationId xmlns:p14="http://schemas.microsoft.com/office/powerpoint/2010/main" val="1469775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attributes</a:t>
            </a:r>
            <a:endParaRPr lang="en-US" dirty="0"/>
          </a:p>
        </p:txBody>
      </p:sp>
      <p:sp>
        <p:nvSpPr>
          <p:cNvPr id="3" name="Content Placeholder 2"/>
          <p:cNvSpPr>
            <a:spLocks noGrp="1"/>
          </p:cNvSpPr>
          <p:nvPr>
            <p:ph idx="1"/>
          </p:nvPr>
        </p:nvSpPr>
        <p:spPr/>
        <p:txBody>
          <a:bodyPr>
            <a:normAutofit lnSpcReduction="10000"/>
          </a:bodyPr>
          <a:lstStyle/>
          <a:p>
            <a:r>
              <a:rPr lang="en-US" dirty="0" smtClean="0"/>
              <a:t>INVEST</a:t>
            </a:r>
          </a:p>
          <a:p>
            <a:pPr lvl="1"/>
            <a:r>
              <a:rPr lang="en-US" dirty="0" smtClean="0"/>
              <a:t>Independent</a:t>
            </a:r>
            <a:endParaRPr lang="en-US" dirty="0"/>
          </a:p>
          <a:p>
            <a:pPr lvl="1"/>
            <a:r>
              <a:rPr lang="en-US" dirty="0" smtClean="0"/>
              <a:t>Negotiable</a:t>
            </a:r>
            <a:endParaRPr lang="en-US" dirty="0"/>
          </a:p>
          <a:p>
            <a:pPr lvl="1"/>
            <a:r>
              <a:rPr lang="en-US" dirty="0" smtClean="0"/>
              <a:t>Valuable</a:t>
            </a:r>
            <a:endParaRPr lang="en-US" dirty="0"/>
          </a:p>
          <a:p>
            <a:pPr lvl="1"/>
            <a:r>
              <a:rPr lang="en-US" dirty="0" err="1" smtClean="0"/>
              <a:t>Estimatable</a:t>
            </a:r>
            <a:endParaRPr lang="en-US" dirty="0"/>
          </a:p>
          <a:p>
            <a:pPr lvl="1"/>
            <a:r>
              <a:rPr lang="en-US" dirty="0" smtClean="0"/>
              <a:t>Small</a:t>
            </a:r>
            <a:endParaRPr lang="en-US" dirty="0"/>
          </a:p>
          <a:p>
            <a:pPr lvl="1"/>
            <a:r>
              <a:rPr lang="en-US" dirty="0" smtClean="0"/>
              <a:t>Testable</a:t>
            </a:r>
          </a:p>
          <a:p>
            <a:r>
              <a:rPr lang="en-US" dirty="0"/>
              <a:t>3 C’s (Card, Conversation, </a:t>
            </a:r>
            <a:r>
              <a:rPr lang="en-US" dirty="0" smtClean="0"/>
              <a:t>Confirmation</a:t>
            </a:r>
            <a:r>
              <a:rPr lang="en-US" dirty="0"/>
              <a:t>)</a:t>
            </a:r>
          </a:p>
          <a:p>
            <a:pPr lvl="1"/>
            <a:endParaRPr lang="en-US" dirty="0"/>
          </a:p>
        </p:txBody>
      </p:sp>
    </p:spTree>
    <p:extLst>
      <p:ext uri="{BB962C8B-B14F-4D97-AF65-F5344CB8AC3E}">
        <p14:creationId xmlns:p14="http://schemas.microsoft.com/office/powerpoint/2010/main" val="204942255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ln/>
        </p:spPr>
        <p:txBody>
          <a:bodyPr/>
          <a:lstStyle/>
          <a:p>
            <a:r>
              <a:rPr lang="en-US" dirty="0"/>
              <a:t>Writing acceptance criteria</a:t>
            </a:r>
          </a:p>
        </p:txBody>
      </p:sp>
      <p:sp>
        <p:nvSpPr>
          <p:cNvPr id="59397" name="Rectangle 5"/>
          <p:cNvSpPr>
            <a:spLocks noGrp="1" noChangeArrowheads="1"/>
          </p:cNvSpPr>
          <p:nvPr>
            <p:ph idx="1"/>
          </p:nvPr>
        </p:nvSpPr>
        <p:spPr>
          <a:ln/>
        </p:spPr>
        <p:txBody>
          <a:bodyPr/>
          <a:lstStyle/>
          <a:p>
            <a:r>
              <a:rPr lang="en-US" dirty="0"/>
              <a:t>Collaborative</a:t>
            </a:r>
          </a:p>
          <a:p>
            <a:r>
              <a:rPr lang="en-US" dirty="0"/>
              <a:t>How will you </a:t>
            </a:r>
            <a:r>
              <a:rPr lang="en-US" dirty="0" smtClean="0"/>
              <a:t>know when </a:t>
            </a:r>
            <a:br>
              <a:rPr lang="en-US" dirty="0" smtClean="0"/>
            </a:br>
            <a:r>
              <a:rPr lang="en-US" dirty="0" smtClean="0"/>
              <a:t>we’re finished?</a:t>
            </a:r>
            <a:endParaRPr lang="en-US" dirty="0"/>
          </a:p>
          <a:p>
            <a:r>
              <a:rPr lang="en-US" dirty="0"/>
              <a:t>Multiples per story</a:t>
            </a:r>
          </a:p>
          <a:p>
            <a:r>
              <a:rPr lang="en-US" dirty="0"/>
              <a:t>All or nothing</a:t>
            </a:r>
          </a:p>
        </p:txBody>
      </p:sp>
      <p:pic>
        <p:nvPicPr>
          <p:cNvPr id="59395"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433888" y="1485220"/>
            <a:ext cx="3530600" cy="4318000"/>
          </a:xfrm>
          <a:prstGeom prst="rect">
            <a:avLst/>
          </a:prstGeom>
          <a:noFill/>
          <a:ln w="12700" cap="flat">
            <a:noFill/>
            <a:miter lim="800000"/>
            <a:headEnd/>
            <a:tailEnd/>
          </a:ln>
        </p:spPr>
      </p:pic>
    </p:spTree>
    <p:extLst>
      <p:ext uri="{BB962C8B-B14F-4D97-AF65-F5344CB8AC3E}">
        <p14:creationId xmlns:p14="http://schemas.microsoft.com/office/powerpoint/2010/main" val="18797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9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9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9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build="p" bldLvl="5"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Review</a:t>
            </a:r>
            <a:endParaRPr lang="en-US" dirty="0"/>
          </a:p>
        </p:txBody>
      </p:sp>
      <p:sp>
        <p:nvSpPr>
          <p:cNvPr id="3" name="Text Placeholder 2"/>
          <p:cNvSpPr>
            <a:spLocks noGrp="1"/>
          </p:cNvSpPr>
          <p:nvPr>
            <p:ph type="body" idx="1"/>
          </p:nvPr>
        </p:nvSpPr>
        <p:spPr/>
        <p:txBody>
          <a:bodyPr/>
          <a:lstStyle/>
          <a:p>
            <a:r>
              <a:rPr lang="en-US" dirty="0" smtClean="0"/>
              <a:t>What do you remember from Agile Fundamentals?</a:t>
            </a:r>
            <a:endParaRPr lang="en-US" dirty="0"/>
          </a:p>
        </p:txBody>
      </p:sp>
    </p:spTree>
    <p:extLst>
      <p:ext uri="{BB962C8B-B14F-4D97-AF65-F5344CB8AC3E}">
        <p14:creationId xmlns:p14="http://schemas.microsoft.com/office/powerpoint/2010/main" val="79231177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dirty="0" smtClean="0"/>
              <a:t>Given &lt;context&gt;</a:t>
            </a:r>
          </a:p>
          <a:p>
            <a:r>
              <a:rPr lang="en-US" dirty="0" smtClean="0"/>
              <a:t>When &lt;action&gt;</a:t>
            </a:r>
          </a:p>
          <a:p>
            <a:r>
              <a:rPr lang="en-US" dirty="0" smtClean="0"/>
              <a:t>Then &lt;expectation&gt;</a:t>
            </a:r>
            <a:endParaRPr lang="en-US" dirty="0"/>
          </a:p>
        </p:txBody>
      </p:sp>
    </p:spTree>
    <p:extLst>
      <p:ext uri="{BB962C8B-B14F-4D97-AF65-F5344CB8AC3E}">
        <p14:creationId xmlns:p14="http://schemas.microsoft.com/office/powerpoint/2010/main" val="207953780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a:ln/>
        </p:spPr>
        <p:txBody>
          <a:bodyPr/>
          <a:lstStyle/>
          <a:p>
            <a:r>
              <a:rPr lang="en-US" dirty="0"/>
              <a:t>Acceptance criteria </a:t>
            </a:r>
            <a:r>
              <a:rPr lang="en-US" dirty="0" smtClean="0"/>
              <a:t>examples</a:t>
            </a:r>
            <a:endParaRPr lang="en-US" dirty="0"/>
          </a:p>
        </p:txBody>
      </p:sp>
      <p:pic>
        <p:nvPicPr>
          <p:cNvPr id="63492" name="Picture 4"/>
          <p:cNvPicPr>
            <a:picLocks noChangeAspect="1" noChangeArrowheads="1"/>
          </p:cNvPicPr>
          <p:nvPr/>
        </p:nvPicPr>
        <p:blipFill>
          <a:blip r:embed="rId3"/>
          <a:srcRect/>
          <a:stretch>
            <a:fillRect/>
          </a:stretch>
        </p:blipFill>
        <p:spPr bwMode="auto">
          <a:xfrm>
            <a:off x="291455" y="1467643"/>
            <a:ext cx="2298700" cy="1739900"/>
          </a:xfrm>
          <a:prstGeom prst="rect">
            <a:avLst/>
          </a:prstGeom>
          <a:noFill/>
          <a:ln w="9525" cap="flat">
            <a:noFill/>
            <a:miter lim="800000"/>
            <a:headEnd/>
            <a:tailEnd/>
          </a:ln>
        </p:spPr>
      </p:pic>
      <p:sp>
        <p:nvSpPr>
          <p:cNvPr id="63493" name="Rectangle 5"/>
          <p:cNvSpPr>
            <a:spLocks/>
          </p:cNvSpPr>
          <p:nvPr/>
        </p:nvSpPr>
        <p:spPr bwMode="auto">
          <a:xfrm>
            <a:off x="3487738" y="1114425"/>
            <a:ext cx="5346700" cy="11811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4" name="Rectangle 6"/>
          <p:cNvSpPr>
            <a:spLocks/>
          </p:cNvSpPr>
          <p:nvPr/>
        </p:nvSpPr>
        <p:spPr bwMode="auto">
          <a:xfrm>
            <a:off x="3481388" y="2332038"/>
            <a:ext cx="534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5" name="Rectangle 7"/>
          <p:cNvSpPr>
            <a:spLocks/>
          </p:cNvSpPr>
          <p:nvPr/>
        </p:nvSpPr>
        <p:spPr bwMode="auto">
          <a:xfrm>
            <a:off x="3492500" y="3340100"/>
            <a:ext cx="38608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6" name="Rectangle 8"/>
          <p:cNvSpPr>
            <a:spLocks/>
          </p:cNvSpPr>
          <p:nvPr/>
        </p:nvSpPr>
        <p:spPr bwMode="auto">
          <a:xfrm>
            <a:off x="3482975" y="4391025"/>
            <a:ext cx="407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grpSp>
        <p:nvGrpSpPr>
          <p:cNvPr id="63497" name="Group 9"/>
          <p:cNvGrpSpPr>
            <a:grpSpLocks/>
          </p:cNvGrpSpPr>
          <p:nvPr/>
        </p:nvGrpSpPr>
        <p:grpSpPr bwMode="auto">
          <a:xfrm>
            <a:off x="887413" y="3197584"/>
            <a:ext cx="2184400" cy="698500"/>
            <a:chOff x="0" y="0"/>
            <a:chExt cx="1376" cy="440"/>
          </a:xfrm>
        </p:grpSpPr>
        <p:sp>
          <p:nvSpPr>
            <p:cNvPr id="63498" name="AutoShape 10"/>
            <p:cNvSpPr>
              <a:spLocks/>
            </p:cNvSpPr>
            <p:nvPr/>
          </p:nvSpPr>
          <p:spPr bwMode="auto">
            <a:xfrm>
              <a:off x="0" y="0"/>
              <a:ext cx="968" cy="440"/>
            </a:xfrm>
            <a:prstGeom prst="rightArrow">
              <a:avLst>
                <a:gd name="adj1" fmla="val 50000"/>
                <a:gd name="adj2" fmla="val 4997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499" name="Rectangle 11"/>
            <p:cNvSpPr>
              <a:spLocks/>
            </p:cNvSpPr>
            <p:nvPr/>
          </p:nvSpPr>
          <p:spPr bwMode="auto">
            <a:xfrm>
              <a:off x="0" y="128"/>
              <a:ext cx="1376"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0" name="Group 12"/>
          <p:cNvGrpSpPr>
            <a:grpSpLocks/>
          </p:cNvGrpSpPr>
          <p:nvPr/>
        </p:nvGrpSpPr>
        <p:grpSpPr bwMode="auto">
          <a:xfrm>
            <a:off x="874713" y="3966165"/>
            <a:ext cx="2198578" cy="663575"/>
            <a:chOff x="0" y="0"/>
            <a:chExt cx="1384" cy="418"/>
          </a:xfrm>
        </p:grpSpPr>
        <p:sp>
          <p:nvSpPr>
            <p:cNvPr id="63501" name="AutoShape 13"/>
            <p:cNvSpPr>
              <a:spLocks/>
            </p:cNvSpPr>
            <p:nvPr/>
          </p:nvSpPr>
          <p:spPr bwMode="auto">
            <a:xfrm>
              <a:off x="0" y="0"/>
              <a:ext cx="1032" cy="418"/>
            </a:xfrm>
            <a:prstGeom prst="rightArrow">
              <a:avLst>
                <a:gd name="adj1" fmla="val 50000"/>
                <a:gd name="adj2" fmla="val 5000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2" name="Rectangle 14"/>
            <p:cNvSpPr>
              <a:spLocks/>
            </p:cNvSpPr>
            <p:nvPr/>
          </p:nvSpPr>
          <p:spPr bwMode="auto">
            <a:xfrm>
              <a:off x="0" y="93"/>
              <a:ext cx="1384"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4" name="Group 16"/>
          <p:cNvGrpSpPr>
            <a:grpSpLocks/>
          </p:cNvGrpSpPr>
          <p:nvPr/>
        </p:nvGrpSpPr>
        <p:grpSpPr bwMode="auto">
          <a:xfrm>
            <a:off x="890588" y="4743631"/>
            <a:ext cx="2173160" cy="758825"/>
            <a:chOff x="0" y="0"/>
            <a:chExt cx="1368" cy="478"/>
          </a:xfrm>
        </p:grpSpPr>
        <p:sp>
          <p:nvSpPr>
            <p:cNvPr id="63505" name="AutoShape 17"/>
            <p:cNvSpPr>
              <a:spLocks/>
            </p:cNvSpPr>
            <p:nvPr/>
          </p:nvSpPr>
          <p:spPr bwMode="auto">
            <a:xfrm>
              <a:off x="0" y="0"/>
              <a:ext cx="1022" cy="478"/>
            </a:xfrm>
            <a:prstGeom prst="rightArrow">
              <a:avLst>
                <a:gd name="adj1" fmla="val 50000"/>
                <a:gd name="adj2" fmla="val 50004"/>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6" name="Rectangle 18"/>
            <p:cNvSpPr>
              <a:spLocks/>
            </p:cNvSpPr>
            <p:nvPr/>
          </p:nvSpPr>
          <p:spPr bwMode="auto">
            <a:xfrm>
              <a:off x="0" y="147"/>
              <a:ext cx="1368"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a:solidFill>
                    <a:srgbClr val="FFFFFF"/>
                  </a:solidFill>
                  <a:latin typeface="Arial" pitchFamily="-112" charset="0"/>
                  <a:ea typeface="Arial" pitchFamily="-112" charset="0"/>
                  <a:cs typeface="Arial" pitchFamily="-112" charset="0"/>
                  <a:sym typeface="Arial" pitchFamily="-112" charset="0"/>
                </a:rPr>
                <a:t>Bad path</a:t>
              </a:r>
            </a:p>
          </p:txBody>
        </p:sp>
      </p:grpSp>
      <p:sp>
        <p:nvSpPr>
          <p:cNvPr id="3" name="Rectangle 2"/>
          <p:cNvSpPr/>
          <p:nvPr/>
        </p:nvSpPr>
        <p:spPr>
          <a:xfrm>
            <a:off x="2514114" y="1513175"/>
            <a:ext cx="6172685" cy="4339649"/>
          </a:xfrm>
          <a:prstGeom prst="rect">
            <a:avLst/>
          </a:prstGeom>
        </p:spPr>
        <p:txBody>
          <a:bodyPr wrap="square">
            <a:spAutoFit/>
          </a:bodyPr>
          <a:lstStyle/>
          <a:p>
            <a:r>
              <a:rPr lang="en-US" sz="1200" dirty="0"/>
              <a:t>Given the customer has one transaction account and one credit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names and numbers of the two accounts sorted in account number </a:t>
            </a:r>
            <a:r>
              <a:rPr lang="en-US" sz="1200" dirty="0" smtClean="0"/>
              <a:t>order</a:t>
            </a:r>
            <a:endParaRPr lang="en-US" sz="1200" dirty="0"/>
          </a:p>
          <a:p>
            <a:endParaRPr lang="en-US" sz="1200" dirty="0"/>
          </a:p>
          <a:p>
            <a:r>
              <a:rPr lang="en-US" sz="1200" dirty="0"/>
              <a:t>Given the customer has just one transaction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 and number of the account</a:t>
            </a:r>
          </a:p>
          <a:p>
            <a:endParaRPr lang="en-US" sz="1200" dirty="0"/>
          </a:p>
          <a:p>
            <a:r>
              <a:rPr lang="en-US" sz="1200" dirty="0"/>
              <a:t>Given the customer has no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a message stating that no accounts are </a:t>
            </a:r>
            <a:r>
              <a:rPr lang="en-US" sz="1200" dirty="0" smtClean="0"/>
              <a:t>available</a:t>
            </a:r>
            <a:endParaRPr lang="en-US" sz="1200" dirty="0"/>
          </a:p>
          <a:p>
            <a:endParaRPr lang="en-US" sz="1200" dirty="0"/>
          </a:p>
          <a:p>
            <a:r>
              <a:rPr lang="en-US" sz="1200" dirty="0"/>
              <a:t>Given the customer has more than 20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the first 20 accounts (in account number order) </a:t>
            </a:r>
            <a:r>
              <a:rPr lang="en-US" sz="1200" dirty="0" smtClean="0"/>
              <a:t>only</a:t>
            </a:r>
            <a:endParaRPr lang="en-US" sz="1200" dirty="0"/>
          </a:p>
          <a:p>
            <a:endParaRPr lang="en-US" sz="1200" dirty="0"/>
          </a:p>
          <a:p>
            <a:r>
              <a:rPr lang="en-US" sz="1200" dirty="0"/>
              <a:t>Given the customer has some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And the system cannot retrieve the account </a:t>
            </a:r>
            <a:r>
              <a:rPr lang="en-US" sz="1200" dirty="0" smtClean="0"/>
              <a:t>details</a:t>
            </a:r>
            <a:endParaRPr lang="en-US" sz="1200" dirty="0"/>
          </a:p>
          <a:p>
            <a:r>
              <a:rPr lang="en-US" sz="1200" dirty="0"/>
              <a:t>Then the screen should show an error message with associated code and details to contact for support</a:t>
            </a:r>
          </a:p>
          <a:p>
            <a:endParaRPr lang="en-US" sz="1200" dirty="0"/>
          </a:p>
        </p:txBody>
      </p:sp>
    </p:spTree>
    <p:extLst>
      <p:ext uri="{BB962C8B-B14F-4D97-AF65-F5344CB8AC3E}">
        <p14:creationId xmlns:p14="http://schemas.microsoft.com/office/powerpoint/2010/main" val="258563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 acceptance criteria to iteration 1stories</a:t>
            </a:r>
            <a:endParaRPr lang="en-US" dirty="0"/>
          </a:p>
        </p:txBody>
      </p:sp>
      <p:sp>
        <p:nvSpPr>
          <p:cNvPr id="5" name="Text Placeholder 4"/>
          <p:cNvSpPr>
            <a:spLocks noGrp="1"/>
          </p:cNvSpPr>
          <p:nvPr>
            <p:ph type="body" idx="1"/>
          </p:nvPr>
        </p:nvSpPr>
        <p:spPr/>
        <p:txBody>
          <a:bodyPr/>
          <a:lstStyle/>
          <a:p>
            <a:r>
              <a:rPr lang="en-US" dirty="0" smtClean="0"/>
              <a:t>Pre-iteration planning</a:t>
            </a:r>
            <a:endParaRPr lang="en-US" dirty="0"/>
          </a:p>
        </p:txBody>
      </p:sp>
    </p:spTree>
    <p:extLst>
      <p:ext uri="{BB962C8B-B14F-4D97-AF65-F5344CB8AC3E}">
        <p14:creationId xmlns:p14="http://schemas.microsoft.com/office/powerpoint/2010/main" val="200314707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 and deliver</a:t>
            </a:r>
            <a:endParaRPr lang="en-US" dirty="0"/>
          </a:p>
        </p:txBody>
      </p:sp>
      <p:sp>
        <p:nvSpPr>
          <p:cNvPr id="5" name="Text Placeholder 4"/>
          <p:cNvSpPr>
            <a:spLocks noGrp="1"/>
          </p:cNvSpPr>
          <p:nvPr>
            <p:ph type="subTitle" idx="1"/>
          </p:nvPr>
        </p:nvSpPr>
        <p:spPr/>
        <p:txBody>
          <a:bodyPr/>
          <a:lstStyle/>
          <a:p>
            <a:r>
              <a:rPr lang="en-US" dirty="0" smtClean="0"/>
              <a:t>Phase 3 of an agile project</a:t>
            </a:r>
            <a:endParaRPr lang="en-US" dirty="0"/>
          </a:p>
        </p:txBody>
      </p:sp>
      <p:grpSp>
        <p:nvGrpSpPr>
          <p:cNvPr id="6" name="Group 5"/>
          <p:cNvGrpSpPr/>
          <p:nvPr/>
        </p:nvGrpSpPr>
        <p:grpSpPr>
          <a:xfrm>
            <a:off x="2645192" y="5625482"/>
            <a:ext cx="4029943" cy="881889"/>
            <a:chOff x="1069829" y="31833"/>
            <a:chExt cx="7186201" cy="2478748"/>
          </a:xfrm>
        </p:grpSpPr>
        <p:sp>
          <p:nvSpPr>
            <p:cNvPr id="7" name="Rounded Rectangle 6"/>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097607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2059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a:xfrm>
            <a:off x="3048000" y="1295400"/>
            <a:ext cx="4191000" cy="4953000"/>
          </a:xfrm>
          <a:prstGeom prst="roundRect">
            <a:avLst>
              <a:gd name="adj" fmla="val 9356"/>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90" name="Freeform 66"/>
          <p:cNvSpPr>
            <a:spLocks/>
          </p:cNvSpPr>
          <p:nvPr/>
        </p:nvSpPr>
        <p:spPr bwMode="auto">
          <a:xfrm>
            <a:off x="576943" y="4848817"/>
            <a:ext cx="4138222" cy="452442"/>
          </a:xfrm>
          <a:custGeom>
            <a:avLst/>
            <a:gdLst>
              <a:gd name="connsiteX0" fmla="*/ 667 w 807"/>
              <a:gd name="connsiteY0" fmla="*/ 0 h 88"/>
              <a:gd name="connsiteX1" fmla="*/ 448 w 807"/>
              <a:gd name="connsiteY1" fmla="*/ 0 h 88"/>
              <a:gd name="connsiteX2" fmla="*/ 0 w 807"/>
              <a:gd name="connsiteY2" fmla="*/ 1 h 88"/>
              <a:gd name="connsiteX3" fmla="*/ 448 w 807"/>
              <a:gd name="connsiteY3" fmla="*/ 88 h 88"/>
              <a:gd name="connsiteX4" fmla="*/ 807 w 807"/>
              <a:gd name="connsiteY4" fmla="*/ 88 h 88"/>
              <a:gd name="connsiteX5" fmla="*/ 667 w 807"/>
              <a:gd name="connsiteY5" fmla="*/ 0 h 88"/>
              <a:gd name="connsiteX0" fmla="*/ 667 w 807"/>
              <a:gd name="connsiteY0" fmla="*/ 0 h 88"/>
              <a:gd name="connsiteX1" fmla="*/ 448 w 807"/>
              <a:gd name="connsiteY1" fmla="*/ 0 h 88"/>
              <a:gd name="connsiteX2" fmla="*/ 0 w 807"/>
              <a:gd name="connsiteY2" fmla="*/ 1 h 88"/>
              <a:gd name="connsiteX3" fmla="*/ 62 w 807"/>
              <a:gd name="connsiteY3" fmla="*/ 88 h 88"/>
              <a:gd name="connsiteX4" fmla="*/ 807 w 807"/>
              <a:gd name="connsiteY4" fmla="*/ 88 h 88"/>
              <a:gd name="connsiteX5" fmla="*/ 667 w 807"/>
              <a:gd name="connsiteY5" fmla="*/ 0 h 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 h="88">
                <a:moveTo>
                  <a:pt x="667" y="0"/>
                </a:moveTo>
                <a:lnTo>
                  <a:pt x="448" y="0"/>
                </a:lnTo>
                <a:lnTo>
                  <a:pt x="0" y="1"/>
                </a:lnTo>
                <a:cubicBezTo>
                  <a:pt x="1" y="30"/>
                  <a:pt x="61" y="59"/>
                  <a:pt x="62" y="88"/>
                </a:cubicBezTo>
                <a:lnTo>
                  <a:pt x="807" y="88"/>
                </a:lnTo>
                <a:cubicBezTo>
                  <a:pt x="751" y="74"/>
                  <a:pt x="703" y="43"/>
                  <a:pt x="667" y="0"/>
                </a:cubicBez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GB" dirty="0" smtClean="0"/>
              <a:t>Review: The iteration</a:t>
            </a:r>
            <a:endParaRPr lang="en-US" dirty="0"/>
          </a:p>
        </p:txBody>
      </p:sp>
      <p:grpSp>
        <p:nvGrpSpPr>
          <p:cNvPr id="3" name="Group 81"/>
          <p:cNvGrpSpPr/>
          <p:nvPr/>
        </p:nvGrpSpPr>
        <p:grpSpPr>
          <a:xfrm>
            <a:off x="381000" y="3578182"/>
            <a:ext cx="958286" cy="1832018"/>
            <a:chOff x="11113" y="3643313"/>
            <a:chExt cx="1025525" cy="1960563"/>
          </a:xfrm>
          <a:solidFill>
            <a:srgbClr val="F1AC5E"/>
          </a:solidFill>
        </p:grpSpPr>
        <p:sp>
          <p:nvSpPr>
            <p:cNvPr id="1029" name="Freeform 5"/>
            <p:cNvSpPr>
              <a:spLocks/>
            </p:cNvSpPr>
            <p:nvPr/>
          </p:nvSpPr>
          <p:spPr bwMode="auto">
            <a:xfrm>
              <a:off x="11113" y="52085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11113" y="5180013"/>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1113" y="5148263"/>
              <a:ext cx="1025525" cy="395288"/>
            </a:xfrm>
            <a:custGeom>
              <a:avLst/>
              <a:gdLst/>
              <a:ahLst/>
              <a:cxnLst>
                <a:cxn ang="0">
                  <a:pos x="0" y="159"/>
                </a:cxn>
                <a:cxn ang="0">
                  <a:pos x="276" y="249"/>
                </a:cxn>
                <a:cxn ang="0">
                  <a:pos x="646" y="65"/>
                </a:cxn>
                <a:cxn ang="0">
                  <a:pos x="370" y="0"/>
                </a:cxn>
                <a:cxn ang="0">
                  <a:pos x="0" y="159"/>
                </a:cxn>
              </a:cxnLst>
              <a:rect l="0" t="0" r="r" b="b"/>
              <a:pathLst>
                <a:path w="646" h="249">
                  <a:moveTo>
                    <a:pt x="0" y="159"/>
                  </a:moveTo>
                  <a:lnTo>
                    <a:pt x="276" y="249"/>
                  </a:lnTo>
                  <a:lnTo>
                    <a:pt x="646" y="65"/>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11113" y="51196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11113" y="509270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11113" y="505936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11113" y="503237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11113" y="500538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11113" y="497205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11113" y="4945063"/>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11113" y="4916488"/>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p:cNvSpPr>
            <p:nvPr/>
          </p:nvSpPr>
          <p:spPr bwMode="auto">
            <a:xfrm>
              <a:off x="11113" y="4883151"/>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p:nvSpPr>
          <p:spPr bwMode="auto">
            <a:xfrm>
              <a:off x="11113" y="479583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p:cNvSpPr>
            <p:nvPr/>
          </p:nvSpPr>
          <p:spPr bwMode="auto">
            <a:xfrm>
              <a:off x="11113" y="476885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p:nvSpPr>
          <p:spPr bwMode="auto">
            <a:xfrm>
              <a:off x="11113" y="474186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p:cNvSpPr>
            <p:nvPr/>
          </p:nvSpPr>
          <p:spPr bwMode="auto">
            <a:xfrm>
              <a:off x="11113" y="470852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11113" y="468153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11113" y="465296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11113" y="4619626"/>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p:cNvSpPr>
            <p:nvPr/>
          </p:nvSpPr>
          <p:spPr bwMode="auto">
            <a:xfrm>
              <a:off x="11113" y="459263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p:cNvSpPr>
            <p:nvPr/>
          </p:nvSpPr>
          <p:spPr bwMode="auto">
            <a:xfrm>
              <a:off x="11113" y="456565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p:nvSpPr>
          <p:spPr bwMode="auto">
            <a:xfrm>
              <a:off x="11113" y="453231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p:cNvSpPr>
            <p:nvPr/>
          </p:nvSpPr>
          <p:spPr bwMode="auto">
            <a:xfrm>
              <a:off x="11113" y="4505326"/>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p:cNvSpPr>
            <p:nvPr/>
          </p:nvSpPr>
          <p:spPr bwMode="auto">
            <a:xfrm>
              <a:off x="11113" y="447833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p:nvSpPr>
          <p:spPr bwMode="auto">
            <a:xfrm>
              <a:off x="11113" y="43894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p:cNvSpPr>
            <p:nvPr/>
          </p:nvSpPr>
          <p:spPr bwMode="auto">
            <a:xfrm>
              <a:off x="11113" y="4356101"/>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p:nvSpPr>
          <p:spPr bwMode="auto">
            <a:xfrm>
              <a:off x="11113" y="4329113"/>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p:nvSpPr>
          <p:spPr bwMode="auto">
            <a:xfrm>
              <a:off x="11113" y="43021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11113" y="42687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p:cNvSpPr>
            <p:nvPr/>
          </p:nvSpPr>
          <p:spPr bwMode="auto">
            <a:xfrm>
              <a:off x="11113" y="4241801"/>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p:cNvSpPr>
            <p:nvPr/>
          </p:nvSpPr>
          <p:spPr bwMode="auto">
            <a:xfrm>
              <a:off x="11113" y="421481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11113" y="418147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p:cNvSpPr>
            <p:nvPr/>
          </p:nvSpPr>
          <p:spPr bwMode="auto">
            <a:xfrm>
              <a:off x="11113" y="41544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p:cNvSpPr>
            <p:nvPr/>
          </p:nvSpPr>
          <p:spPr bwMode="auto">
            <a:xfrm>
              <a:off x="11113" y="41259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p:cNvSpPr>
            <p:nvPr/>
          </p:nvSpPr>
          <p:spPr bwMode="auto">
            <a:xfrm>
              <a:off x="11113" y="4092576"/>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p:cNvSpPr>
            <p:nvPr/>
          </p:nvSpPr>
          <p:spPr bwMode="auto">
            <a:xfrm>
              <a:off x="11113" y="40655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p:cNvSpPr>
            <p:nvPr/>
          </p:nvSpPr>
          <p:spPr bwMode="auto">
            <a:xfrm>
              <a:off x="11113" y="3960813"/>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p:cNvSpPr>
            <p:nvPr/>
          </p:nvSpPr>
          <p:spPr bwMode="auto">
            <a:xfrm>
              <a:off x="11113" y="393382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11113" y="39068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p:cNvSpPr>
            <p:nvPr/>
          </p:nvSpPr>
          <p:spPr bwMode="auto">
            <a:xfrm>
              <a:off x="11113" y="387350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p:cNvSpPr>
            <p:nvPr/>
          </p:nvSpPr>
          <p:spPr bwMode="auto">
            <a:xfrm>
              <a:off x="11113" y="3846513"/>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p:cNvSpPr>
            <p:nvPr/>
          </p:nvSpPr>
          <p:spPr bwMode="auto">
            <a:xfrm>
              <a:off x="11113" y="3819526"/>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p:cNvSpPr>
            <p:nvPr/>
          </p:nvSpPr>
          <p:spPr bwMode="auto">
            <a:xfrm>
              <a:off x="11113" y="37861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p:cNvSpPr>
            <p:nvPr/>
          </p:nvSpPr>
          <p:spPr bwMode="auto">
            <a:xfrm>
              <a:off x="11113" y="3759201"/>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11113" y="37306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p:cNvSpPr>
            <p:nvPr/>
          </p:nvSpPr>
          <p:spPr bwMode="auto">
            <a:xfrm>
              <a:off x="11113" y="3697288"/>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11113" y="367030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p:cNvSpPr>
            <p:nvPr/>
          </p:nvSpPr>
          <p:spPr bwMode="auto">
            <a:xfrm>
              <a:off x="11113" y="36433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83"/>
          <p:cNvGrpSpPr/>
          <p:nvPr/>
        </p:nvGrpSpPr>
        <p:grpSpPr>
          <a:xfrm>
            <a:off x="1632514" y="4742663"/>
            <a:ext cx="958286" cy="667537"/>
            <a:chOff x="1897204" y="4633722"/>
            <a:chExt cx="958286" cy="667537"/>
          </a:xfrm>
          <a:solidFill>
            <a:srgbClr val="F1AC5E"/>
          </a:solidFill>
        </p:grpSpPr>
        <p:sp>
          <p:nvSpPr>
            <p:cNvPr id="1078" name="Freeform 54"/>
            <p:cNvSpPr>
              <a:spLocks/>
            </p:cNvSpPr>
            <p:nvPr/>
          </p:nvSpPr>
          <p:spPr bwMode="auto">
            <a:xfrm>
              <a:off x="1897204" y="4930405"/>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p:cNvSpPr>
            <p:nvPr/>
          </p:nvSpPr>
          <p:spPr bwMode="auto">
            <a:xfrm>
              <a:off x="1897204" y="4905187"/>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p:cNvSpPr>
            <p:nvPr/>
          </p:nvSpPr>
          <p:spPr bwMode="auto">
            <a:xfrm>
              <a:off x="1897204" y="4879969"/>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p:cNvSpPr>
            <p:nvPr/>
          </p:nvSpPr>
          <p:spPr bwMode="auto">
            <a:xfrm>
              <a:off x="1897204" y="4848817"/>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p:cNvSpPr>
            <p:nvPr/>
          </p:nvSpPr>
          <p:spPr bwMode="auto">
            <a:xfrm>
              <a:off x="1897204" y="482360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p:cNvSpPr>
            <p:nvPr/>
          </p:nvSpPr>
          <p:spPr bwMode="auto">
            <a:xfrm>
              <a:off x="1897204" y="4798381"/>
              <a:ext cx="958286" cy="369371"/>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p:cNvSpPr>
            <p:nvPr/>
          </p:nvSpPr>
          <p:spPr bwMode="auto">
            <a:xfrm>
              <a:off x="1897204" y="4767230"/>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p:cNvSpPr>
            <p:nvPr/>
          </p:nvSpPr>
          <p:spPr bwMode="auto">
            <a:xfrm>
              <a:off x="1897204" y="4742011"/>
              <a:ext cx="958286" cy="369371"/>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p:cNvSpPr>
            <p:nvPr/>
          </p:nvSpPr>
          <p:spPr bwMode="auto">
            <a:xfrm>
              <a:off x="1897204" y="4715310"/>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p:cNvSpPr>
            <p:nvPr/>
          </p:nvSpPr>
          <p:spPr bwMode="auto">
            <a:xfrm>
              <a:off x="1897204" y="4684158"/>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p:cNvSpPr>
            <p:nvPr/>
          </p:nvSpPr>
          <p:spPr bwMode="auto">
            <a:xfrm>
              <a:off x="1897204" y="465894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p:cNvSpPr>
            <p:nvPr/>
          </p:nvSpPr>
          <p:spPr bwMode="auto">
            <a:xfrm>
              <a:off x="1897204" y="4633722"/>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1" name="Freeform 67"/>
          <p:cNvSpPr>
            <a:spLocks/>
          </p:cNvSpPr>
          <p:nvPr/>
        </p:nvSpPr>
        <p:spPr bwMode="auto">
          <a:xfrm>
            <a:off x="3725726" y="1539318"/>
            <a:ext cx="3437074" cy="3941435"/>
          </a:xfrm>
          <a:custGeom>
            <a:avLst/>
            <a:gdLst/>
            <a:ahLst/>
            <a:cxnLst>
              <a:cxn ang="0">
                <a:pos x="670" y="688"/>
              </a:cxn>
              <a:cxn ang="0">
                <a:pos x="590" y="608"/>
              </a:cxn>
              <a:cxn ang="0">
                <a:pos x="590" y="640"/>
              </a:cxn>
              <a:cxn ang="0">
                <a:pos x="501" y="640"/>
              </a:cxn>
              <a:cxn ang="0">
                <a:pos x="469" y="640"/>
              </a:cxn>
              <a:cxn ang="0">
                <a:pos x="265" y="640"/>
              </a:cxn>
              <a:cxn ang="0">
                <a:pos x="260" y="640"/>
              </a:cxn>
              <a:cxn ang="0">
                <a:pos x="260" y="640"/>
              </a:cxn>
              <a:cxn ang="0">
                <a:pos x="96" y="471"/>
              </a:cxn>
              <a:cxn ang="0">
                <a:pos x="265" y="301"/>
              </a:cxn>
              <a:cxn ang="0">
                <a:pos x="434" y="471"/>
              </a:cxn>
              <a:cxn ang="0">
                <a:pos x="317" y="632"/>
              </a:cxn>
              <a:cxn ang="0">
                <a:pos x="476" y="632"/>
              </a:cxn>
              <a:cxn ang="0">
                <a:pos x="530" y="471"/>
              </a:cxn>
              <a:cxn ang="0">
                <a:pos x="389" y="236"/>
              </a:cxn>
              <a:cxn ang="0">
                <a:pos x="427" y="140"/>
              </a:cxn>
              <a:cxn ang="0">
                <a:pos x="287" y="0"/>
              </a:cxn>
              <a:cxn ang="0">
                <a:pos x="177" y="54"/>
              </a:cxn>
              <a:cxn ang="0">
                <a:pos x="161" y="37"/>
              </a:cxn>
              <a:cxn ang="0">
                <a:pos x="161" y="109"/>
              </a:cxn>
              <a:cxn ang="0">
                <a:pos x="233" y="109"/>
              </a:cxn>
              <a:cxn ang="0">
                <a:pos x="214" y="90"/>
              </a:cxn>
              <a:cxn ang="0">
                <a:pos x="287" y="51"/>
              </a:cxn>
              <a:cxn ang="0">
                <a:pos x="377" y="140"/>
              </a:cxn>
              <a:cxn ang="0">
                <a:pos x="336" y="215"/>
              </a:cxn>
              <a:cxn ang="0">
                <a:pos x="265" y="205"/>
              </a:cxn>
              <a:cxn ang="0">
                <a:pos x="0" y="471"/>
              </a:cxn>
              <a:cxn ang="0">
                <a:pos x="61" y="640"/>
              </a:cxn>
              <a:cxn ang="0">
                <a:pos x="257" y="736"/>
              </a:cxn>
              <a:cxn ang="0">
                <a:pos x="260" y="736"/>
              </a:cxn>
              <a:cxn ang="0">
                <a:pos x="260" y="736"/>
              </a:cxn>
              <a:cxn ang="0">
                <a:pos x="590" y="736"/>
              </a:cxn>
              <a:cxn ang="0">
                <a:pos x="590" y="768"/>
              </a:cxn>
              <a:cxn ang="0">
                <a:pos x="670" y="688"/>
              </a:cxn>
            </a:cxnLst>
            <a:rect l="0" t="0" r="r" b="b"/>
            <a:pathLst>
              <a:path w="670" h="768">
                <a:moveTo>
                  <a:pt x="670" y="688"/>
                </a:moveTo>
                <a:cubicBezTo>
                  <a:pt x="590" y="608"/>
                  <a:pt x="590" y="608"/>
                  <a:pt x="590" y="608"/>
                </a:cubicBezTo>
                <a:cubicBezTo>
                  <a:pt x="590" y="640"/>
                  <a:pt x="590" y="640"/>
                  <a:pt x="590" y="640"/>
                </a:cubicBezTo>
                <a:cubicBezTo>
                  <a:pt x="501" y="640"/>
                  <a:pt x="501" y="640"/>
                  <a:pt x="501" y="640"/>
                </a:cubicBezTo>
                <a:cubicBezTo>
                  <a:pt x="469" y="640"/>
                  <a:pt x="469" y="640"/>
                  <a:pt x="469" y="640"/>
                </a:cubicBezTo>
                <a:cubicBezTo>
                  <a:pt x="265" y="640"/>
                  <a:pt x="265" y="640"/>
                  <a:pt x="265" y="640"/>
                </a:cubicBezTo>
                <a:cubicBezTo>
                  <a:pt x="260" y="640"/>
                  <a:pt x="260" y="640"/>
                  <a:pt x="260" y="640"/>
                </a:cubicBezTo>
                <a:cubicBezTo>
                  <a:pt x="260" y="640"/>
                  <a:pt x="260" y="640"/>
                  <a:pt x="260" y="640"/>
                </a:cubicBezTo>
                <a:cubicBezTo>
                  <a:pt x="169" y="637"/>
                  <a:pt x="96" y="562"/>
                  <a:pt x="96" y="471"/>
                </a:cubicBezTo>
                <a:cubicBezTo>
                  <a:pt x="96" y="377"/>
                  <a:pt x="171" y="301"/>
                  <a:pt x="265" y="301"/>
                </a:cubicBezTo>
                <a:cubicBezTo>
                  <a:pt x="359" y="301"/>
                  <a:pt x="434" y="377"/>
                  <a:pt x="434" y="471"/>
                </a:cubicBezTo>
                <a:cubicBezTo>
                  <a:pt x="434" y="546"/>
                  <a:pt x="385" y="610"/>
                  <a:pt x="317" y="632"/>
                </a:cubicBezTo>
                <a:cubicBezTo>
                  <a:pt x="476" y="632"/>
                  <a:pt x="476" y="632"/>
                  <a:pt x="476" y="632"/>
                </a:cubicBezTo>
                <a:cubicBezTo>
                  <a:pt x="510" y="587"/>
                  <a:pt x="530" y="531"/>
                  <a:pt x="530" y="471"/>
                </a:cubicBezTo>
                <a:cubicBezTo>
                  <a:pt x="530" y="369"/>
                  <a:pt x="473" y="281"/>
                  <a:pt x="389" y="236"/>
                </a:cubicBezTo>
                <a:cubicBezTo>
                  <a:pt x="413" y="211"/>
                  <a:pt x="427" y="177"/>
                  <a:pt x="427" y="140"/>
                </a:cubicBezTo>
                <a:cubicBezTo>
                  <a:pt x="427" y="63"/>
                  <a:pt x="365" y="0"/>
                  <a:pt x="287" y="0"/>
                </a:cubicBezTo>
                <a:cubicBezTo>
                  <a:pt x="243" y="0"/>
                  <a:pt x="203" y="21"/>
                  <a:pt x="177" y="54"/>
                </a:cubicBezTo>
                <a:cubicBezTo>
                  <a:pt x="161" y="37"/>
                  <a:pt x="161" y="37"/>
                  <a:pt x="161" y="37"/>
                </a:cubicBezTo>
                <a:cubicBezTo>
                  <a:pt x="161" y="109"/>
                  <a:pt x="161" y="109"/>
                  <a:pt x="161" y="109"/>
                </a:cubicBezTo>
                <a:cubicBezTo>
                  <a:pt x="233" y="109"/>
                  <a:pt x="233" y="109"/>
                  <a:pt x="233" y="109"/>
                </a:cubicBezTo>
                <a:cubicBezTo>
                  <a:pt x="214" y="90"/>
                  <a:pt x="214" y="90"/>
                  <a:pt x="214" y="90"/>
                </a:cubicBezTo>
                <a:cubicBezTo>
                  <a:pt x="230" y="66"/>
                  <a:pt x="257" y="51"/>
                  <a:pt x="287" y="51"/>
                </a:cubicBezTo>
                <a:cubicBezTo>
                  <a:pt x="337" y="51"/>
                  <a:pt x="377" y="91"/>
                  <a:pt x="377" y="140"/>
                </a:cubicBezTo>
                <a:cubicBezTo>
                  <a:pt x="377" y="171"/>
                  <a:pt x="361" y="199"/>
                  <a:pt x="336" y="215"/>
                </a:cubicBezTo>
                <a:cubicBezTo>
                  <a:pt x="313" y="209"/>
                  <a:pt x="290" y="205"/>
                  <a:pt x="265" y="205"/>
                </a:cubicBezTo>
                <a:cubicBezTo>
                  <a:pt x="118" y="205"/>
                  <a:pt x="0" y="324"/>
                  <a:pt x="0" y="471"/>
                </a:cubicBezTo>
                <a:cubicBezTo>
                  <a:pt x="0" y="535"/>
                  <a:pt x="23" y="594"/>
                  <a:pt x="61" y="640"/>
                </a:cubicBezTo>
                <a:cubicBezTo>
                  <a:pt x="108" y="697"/>
                  <a:pt x="178" y="734"/>
                  <a:pt x="257" y="736"/>
                </a:cubicBezTo>
                <a:cubicBezTo>
                  <a:pt x="258" y="736"/>
                  <a:pt x="259" y="736"/>
                  <a:pt x="260" y="736"/>
                </a:cubicBezTo>
                <a:cubicBezTo>
                  <a:pt x="260" y="736"/>
                  <a:pt x="260" y="736"/>
                  <a:pt x="260" y="736"/>
                </a:cubicBezTo>
                <a:cubicBezTo>
                  <a:pt x="590" y="736"/>
                  <a:pt x="590" y="736"/>
                  <a:pt x="590" y="736"/>
                </a:cubicBezTo>
                <a:cubicBezTo>
                  <a:pt x="590" y="768"/>
                  <a:pt x="590" y="768"/>
                  <a:pt x="590" y="768"/>
                </a:cubicBezTo>
                <a:lnTo>
                  <a:pt x="670" y="688"/>
                </a:ln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84"/>
          <p:cNvGrpSpPr/>
          <p:nvPr/>
        </p:nvGrpSpPr>
        <p:grpSpPr>
          <a:xfrm>
            <a:off x="7391400" y="4501412"/>
            <a:ext cx="1375126" cy="984988"/>
            <a:chOff x="7764112" y="4305887"/>
            <a:chExt cx="1375126" cy="984988"/>
          </a:xfrm>
        </p:grpSpPr>
        <p:sp>
          <p:nvSpPr>
            <p:cNvPr id="1092" name="Freeform 68"/>
            <p:cNvSpPr>
              <a:spLocks/>
            </p:cNvSpPr>
            <p:nvPr/>
          </p:nvSpPr>
          <p:spPr bwMode="auto">
            <a:xfrm>
              <a:off x="7764112"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7784879"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p:cNvSpPr>
            <p:nvPr/>
          </p:nvSpPr>
          <p:spPr bwMode="auto">
            <a:xfrm>
              <a:off x="8133482" y="4448295"/>
              <a:ext cx="164660" cy="293716"/>
            </a:xfrm>
            <a:custGeom>
              <a:avLst/>
              <a:gdLst/>
              <a:ahLst/>
              <a:cxnLst>
                <a:cxn ang="0">
                  <a:pos x="111" y="142"/>
                </a:cxn>
                <a:cxn ang="0">
                  <a:pos x="0" y="198"/>
                </a:cxn>
                <a:cxn ang="0">
                  <a:pos x="0" y="49"/>
                </a:cxn>
                <a:cxn ang="0">
                  <a:pos x="111" y="0"/>
                </a:cxn>
                <a:cxn ang="0">
                  <a:pos x="111" y="142"/>
                </a:cxn>
              </a:cxnLst>
              <a:rect l="0" t="0" r="r" b="b"/>
              <a:pathLst>
                <a:path w="111" h="198">
                  <a:moveTo>
                    <a:pt x="111" y="142"/>
                  </a:moveTo>
                  <a:lnTo>
                    <a:pt x="0" y="198"/>
                  </a:lnTo>
                  <a:lnTo>
                    <a:pt x="0" y="49"/>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p:cNvSpPr>
            <p:nvPr/>
          </p:nvSpPr>
          <p:spPr bwMode="auto">
            <a:xfrm>
              <a:off x="7784879" y="4535817"/>
              <a:ext cx="317451" cy="688305"/>
            </a:xfrm>
            <a:custGeom>
              <a:avLst/>
              <a:gdLst/>
              <a:ahLst/>
              <a:cxnLst>
                <a:cxn ang="0">
                  <a:pos x="214" y="346"/>
                </a:cxn>
                <a:cxn ang="0">
                  <a:pos x="0" y="464"/>
                </a:cxn>
                <a:cxn ang="0">
                  <a:pos x="0" y="94"/>
                </a:cxn>
                <a:cxn ang="0">
                  <a:pos x="214" y="0"/>
                </a:cxn>
                <a:cxn ang="0">
                  <a:pos x="214" y="346"/>
                </a:cxn>
              </a:cxnLst>
              <a:rect l="0" t="0" r="r" b="b"/>
              <a:pathLst>
                <a:path w="214" h="464">
                  <a:moveTo>
                    <a:pt x="214" y="346"/>
                  </a:moveTo>
                  <a:lnTo>
                    <a:pt x="0" y="464"/>
                  </a:lnTo>
                  <a:lnTo>
                    <a:pt x="0" y="94"/>
                  </a:lnTo>
                  <a:lnTo>
                    <a:pt x="214" y="0"/>
                  </a:lnTo>
                  <a:lnTo>
                    <a:pt x="214"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p:cNvSpPr>
            <p:nvPr/>
          </p:nvSpPr>
          <p:spPr bwMode="auto">
            <a:xfrm>
              <a:off x="8175018"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p:cNvSpPr>
            <p:nvPr/>
          </p:nvSpPr>
          <p:spPr bwMode="auto">
            <a:xfrm>
              <a:off x="8194302"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p:cNvSpPr>
            <p:nvPr/>
          </p:nvSpPr>
          <p:spPr bwMode="auto">
            <a:xfrm>
              <a:off x="8544388" y="4448295"/>
              <a:ext cx="163176" cy="293716"/>
            </a:xfrm>
            <a:custGeom>
              <a:avLst/>
              <a:gdLst/>
              <a:ahLst/>
              <a:cxnLst>
                <a:cxn ang="0">
                  <a:pos x="110" y="142"/>
                </a:cxn>
                <a:cxn ang="0">
                  <a:pos x="0" y="198"/>
                </a:cxn>
                <a:cxn ang="0">
                  <a:pos x="0" y="49"/>
                </a:cxn>
                <a:cxn ang="0">
                  <a:pos x="110" y="0"/>
                </a:cxn>
                <a:cxn ang="0">
                  <a:pos x="110" y="142"/>
                </a:cxn>
              </a:cxnLst>
              <a:rect l="0" t="0" r="r" b="b"/>
              <a:pathLst>
                <a:path w="110" h="198">
                  <a:moveTo>
                    <a:pt x="110" y="142"/>
                  </a:moveTo>
                  <a:lnTo>
                    <a:pt x="0" y="198"/>
                  </a:lnTo>
                  <a:lnTo>
                    <a:pt x="0" y="49"/>
                  </a:lnTo>
                  <a:lnTo>
                    <a:pt x="110" y="0"/>
                  </a:lnTo>
                  <a:lnTo>
                    <a:pt x="110"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p:cNvSpPr>
            <p:nvPr/>
          </p:nvSpPr>
          <p:spPr bwMode="auto">
            <a:xfrm>
              <a:off x="8194302" y="4535817"/>
              <a:ext cx="318935" cy="688305"/>
            </a:xfrm>
            <a:custGeom>
              <a:avLst/>
              <a:gdLst/>
              <a:ahLst/>
              <a:cxnLst>
                <a:cxn ang="0">
                  <a:pos x="215" y="346"/>
                </a:cxn>
                <a:cxn ang="0">
                  <a:pos x="0" y="464"/>
                </a:cxn>
                <a:cxn ang="0">
                  <a:pos x="0" y="94"/>
                </a:cxn>
                <a:cxn ang="0">
                  <a:pos x="215" y="0"/>
                </a:cxn>
                <a:cxn ang="0">
                  <a:pos x="215" y="346"/>
                </a:cxn>
              </a:cxnLst>
              <a:rect l="0" t="0" r="r" b="b"/>
              <a:pathLst>
                <a:path w="215" h="464">
                  <a:moveTo>
                    <a:pt x="215" y="346"/>
                  </a:moveTo>
                  <a:lnTo>
                    <a:pt x="0" y="464"/>
                  </a:lnTo>
                  <a:lnTo>
                    <a:pt x="0" y="94"/>
                  </a:lnTo>
                  <a:lnTo>
                    <a:pt x="215" y="0"/>
                  </a:lnTo>
                  <a:lnTo>
                    <a:pt x="215"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6"/>
            <p:cNvSpPr>
              <a:spLocks/>
            </p:cNvSpPr>
            <p:nvPr/>
          </p:nvSpPr>
          <p:spPr bwMode="auto">
            <a:xfrm>
              <a:off x="8584441" y="4314788"/>
              <a:ext cx="554797" cy="976087"/>
            </a:xfrm>
            <a:custGeom>
              <a:avLst/>
              <a:gdLst/>
              <a:ahLst/>
              <a:cxnLst>
                <a:cxn ang="0">
                  <a:pos x="374" y="454"/>
                </a:cxn>
                <a:cxn ang="0">
                  <a:pos x="0" y="658"/>
                </a:cxn>
                <a:cxn ang="0">
                  <a:pos x="0" y="160"/>
                </a:cxn>
                <a:cxn ang="0">
                  <a:pos x="374" y="0"/>
                </a:cxn>
                <a:cxn ang="0">
                  <a:pos x="374" y="454"/>
                </a:cxn>
              </a:cxnLst>
              <a:rect l="0" t="0" r="r" b="b"/>
              <a:pathLst>
                <a:path w="374" h="658">
                  <a:moveTo>
                    <a:pt x="374" y="454"/>
                  </a:moveTo>
                  <a:lnTo>
                    <a:pt x="0" y="658"/>
                  </a:lnTo>
                  <a:lnTo>
                    <a:pt x="0" y="160"/>
                  </a:lnTo>
                  <a:lnTo>
                    <a:pt x="374" y="0"/>
                  </a:lnTo>
                  <a:lnTo>
                    <a:pt x="374" y="45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p:cNvSpPr>
            <p:nvPr/>
          </p:nvSpPr>
          <p:spPr bwMode="auto">
            <a:xfrm>
              <a:off x="8605208" y="4377091"/>
              <a:ext cx="513262" cy="271465"/>
            </a:xfrm>
            <a:custGeom>
              <a:avLst/>
              <a:gdLst/>
              <a:ahLst/>
              <a:cxnLst>
                <a:cxn ang="0">
                  <a:pos x="346" y="31"/>
                </a:cxn>
                <a:cxn ang="0">
                  <a:pos x="0" y="183"/>
                </a:cxn>
                <a:cxn ang="0">
                  <a:pos x="0" y="149"/>
                </a:cxn>
                <a:cxn ang="0">
                  <a:pos x="346" y="0"/>
                </a:cxn>
                <a:cxn ang="0">
                  <a:pos x="346" y="31"/>
                </a:cxn>
              </a:cxnLst>
              <a:rect l="0" t="0" r="r" b="b"/>
              <a:pathLst>
                <a:path w="346" h="183">
                  <a:moveTo>
                    <a:pt x="346" y="31"/>
                  </a:moveTo>
                  <a:lnTo>
                    <a:pt x="0" y="183"/>
                  </a:lnTo>
                  <a:lnTo>
                    <a:pt x="0" y="149"/>
                  </a:lnTo>
                  <a:lnTo>
                    <a:pt x="346" y="0"/>
                  </a:lnTo>
                  <a:lnTo>
                    <a:pt x="346" y="31"/>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p:cNvSpPr>
            <p:nvPr/>
          </p:nvSpPr>
          <p:spPr bwMode="auto">
            <a:xfrm>
              <a:off x="8953811" y="4464613"/>
              <a:ext cx="164660" cy="292233"/>
            </a:xfrm>
            <a:custGeom>
              <a:avLst/>
              <a:gdLst/>
              <a:ahLst/>
              <a:cxnLst>
                <a:cxn ang="0">
                  <a:pos x="111" y="142"/>
                </a:cxn>
                <a:cxn ang="0">
                  <a:pos x="0" y="197"/>
                </a:cxn>
                <a:cxn ang="0">
                  <a:pos x="0" y="48"/>
                </a:cxn>
                <a:cxn ang="0">
                  <a:pos x="111" y="0"/>
                </a:cxn>
                <a:cxn ang="0">
                  <a:pos x="111" y="142"/>
                </a:cxn>
              </a:cxnLst>
              <a:rect l="0" t="0" r="r" b="b"/>
              <a:pathLst>
                <a:path w="111" h="197">
                  <a:moveTo>
                    <a:pt x="111" y="142"/>
                  </a:moveTo>
                  <a:lnTo>
                    <a:pt x="0" y="197"/>
                  </a:lnTo>
                  <a:lnTo>
                    <a:pt x="0" y="48"/>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p:cNvSpPr>
            <p:nvPr/>
          </p:nvSpPr>
          <p:spPr bwMode="auto">
            <a:xfrm>
              <a:off x="8605208" y="4546200"/>
              <a:ext cx="317451" cy="688305"/>
            </a:xfrm>
            <a:custGeom>
              <a:avLst/>
              <a:gdLst/>
              <a:ahLst/>
              <a:cxnLst>
                <a:cxn ang="0">
                  <a:pos x="214" y="349"/>
                </a:cxn>
                <a:cxn ang="0">
                  <a:pos x="0" y="464"/>
                </a:cxn>
                <a:cxn ang="0">
                  <a:pos x="0" y="97"/>
                </a:cxn>
                <a:cxn ang="0">
                  <a:pos x="214" y="0"/>
                </a:cxn>
                <a:cxn ang="0">
                  <a:pos x="214" y="349"/>
                </a:cxn>
              </a:cxnLst>
              <a:rect l="0" t="0" r="r" b="b"/>
              <a:pathLst>
                <a:path w="214" h="464">
                  <a:moveTo>
                    <a:pt x="214" y="349"/>
                  </a:moveTo>
                  <a:lnTo>
                    <a:pt x="0" y="464"/>
                  </a:lnTo>
                  <a:lnTo>
                    <a:pt x="0" y="97"/>
                  </a:lnTo>
                  <a:lnTo>
                    <a:pt x="214" y="0"/>
                  </a:lnTo>
                  <a:lnTo>
                    <a:pt x="214" y="3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6" name="TextBox 85"/>
          <p:cNvSpPr txBox="1"/>
          <p:nvPr/>
        </p:nvSpPr>
        <p:spPr>
          <a:xfrm>
            <a:off x="488941" y="2478613"/>
            <a:ext cx="761747"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Release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backlog</a:t>
            </a:r>
            <a:endParaRPr lang="en-GB" sz="1400" dirty="0">
              <a:solidFill>
                <a:schemeClr val="accent2">
                  <a:lumMod val="50000"/>
                </a:schemeClr>
              </a:solidFill>
              <a:latin typeface="+mj-lt"/>
            </a:endParaRPr>
          </a:p>
        </p:txBody>
      </p:sp>
      <p:cxnSp>
        <p:nvCxnSpPr>
          <p:cNvPr id="87" name="Straight Arrow Connector 86"/>
          <p:cNvCxnSpPr/>
          <p:nvPr/>
        </p:nvCxnSpPr>
        <p:spPr>
          <a:xfrm rot="5400000">
            <a:off x="534194" y="3428206"/>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410168" y="5552497"/>
            <a:ext cx="1524676" cy="738664"/>
          </a:xfrm>
          <a:prstGeom prst="rect">
            <a:avLst/>
          </a:prstGeom>
          <a:noFill/>
        </p:spPr>
        <p:txBody>
          <a:bodyPr wrap="none" rtlCol="0">
            <a:spAutoFit/>
          </a:bodyPr>
          <a:lstStyle/>
          <a:p>
            <a:pPr algn="r"/>
            <a:r>
              <a:rPr lang="en-GB" sz="1400" b="1" dirty="0" smtClean="0">
                <a:solidFill>
                  <a:schemeClr val="accent2">
                    <a:lumMod val="50000"/>
                  </a:schemeClr>
                </a:solidFill>
                <a:latin typeface="+mj-lt"/>
              </a:rPr>
              <a:t>Pre-iteration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p>
          <a:p>
            <a:pPr algn="r"/>
            <a:r>
              <a:rPr lang="en-GB" sz="1400" b="1" dirty="0" smtClean="0">
                <a:solidFill>
                  <a:schemeClr val="accent2">
                    <a:lumMod val="50000"/>
                  </a:schemeClr>
                </a:solidFill>
                <a:latin typeface="+mj-lt"/>
              </a:rPr>
              <a:t>backlog grooming</a:t>
            </a:r>
            <a:endParaRPr lang="en-GB" sz="1400" dirty="0">
              <a:solidFill>
                <a:schemeClr val="accent2">
                  <a:lumMod val="50000"/>
                </a:schemeClr>
              </a:solidFill>
              <a:latin typeface="+mj-lt"/>
            </a:endParaRPr>
          </a:p>
        </p:txBody>
      </p:sp>
      <p:sp>
        <p:nvSpPr>
          <p:cNvPr id="96" name="7-Point Star 95"/>
          <p:cNvSpPr/>
          <p:nvPr/>
        </p:nvSpPr>
        <p:spPr bwMode="auto">
          <a:xfrm>
            <a:off x="3135086"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8" name="7-Point Star 97"/>
          <p:cNvSpPr/>
          <p:nvPr/>
        </p:nvSpPr>
        <p:spPr bwMode="auto">
          <a:xfrm>
            <a:off x="6629400"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9" name="TextBox 98"/>
          <p:cNvSpPr txBox="1"/>
          <p:nvPr/>
        </p:nvSpPr>
        <p:spPr>
          <a:xfrm>
            <a:off x="3135086" y="5557026"/>
            <a:ext cx="1600618" cy="523220"/>
          </a:xfrm>
          <a:prstGeom prst="rect">
            <a:avLst/>
          </a:prstGeom>
          <a:noFill/>
        </p:spPr>
        <p:txBody>
          <a:bodyPr wrap="none" rtlCol="0">
            <a:spAutoFit/>
          </a:bodyPr>
          <a:lstStyle/>
          <a:p>
            <a:r>
              <a:rPr lang="en-GB" sz="1400" b="1" dirty="0" smtClean="0">
                <a:solidFill>
                  <a:schemeClr val="accent2">
                    <a:lumMod val="50000"/>
                  </a:schemeClr>
                </a:solidFill>
                <a:latin typeface="+mj-lt"/>
              </a:rPr>
              <a:t>Iteration planning/</a:t>
            </a:r>
            <a:br>
              <a:rPr lang="en-GB" sz="1400" b="1" dirty="0" smtClean="0">
                <a:solidFill>
                  <a:schemeClr val="accent2">
                    <a:lumMod val="50000"/>
                  </a:schemeClr>
                </a:solidFill>
                <a:latin typeface="+mj-lt"/>
              </a:rPr>
            </a:br>
            <a:r>
              <a:rPr lang="en-GB" sz="1400" b="1" dirty="0" err="1" smtClean="0">
                <a:solidFill>
                  <a:schemeClr val="accent2">
                    <a:lumMod val="50000"/>
                  </a:schemeClr>
                </a:solidFill>
                <a:latin typeface="+mj-lt"/>
              </a:rPr>
              <a:t>kickoff</a:t>
            </a:r>
            <a:endParaRPr lang="en-GB" sz="1400" dirty="0">
              <a:solidFill>
                <a:schemeClr val="accent2">
                  <a:lumMod val="50000"/>
                </a:schemeClr>
              </a:solidFill>
              <a:latin typeface="+mj-lt"/>
            </a:endParaRPr>
          </a:p>
        </p:txBody>
      </p:sp>
      <p:cxnSp>
        <p:nvCxnSpPr>
          <p:cNvPr id="105" name="Straight Arrow Connector 104"/>
          <p:cNvCxnSpPr/>
          <p:nvPr/>
        </p:nvCxnSpPr>
        <p:spPr>
          <a:xfrm rot="5400000" flipH="1" flipV="1">
            <a:off x="3205432"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flipH="1" flipV="1">
            <a:off x="6698980"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5863195" y="5712023"/>
            <a:ext cx="1223412"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Showcase +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Retrospective</a:t>
            </a:r>
            <a:endParaRPr lang="en-GB" sz="1400" dirty="0">
              <a:solidFill>
                <a:schemeClr val="accent2">
                  <a:lumMod val="50000"/>
                </a:schemeClr>
              </a:solidFill>
              <a:latin typeface="+mj-lt"/>
            </a:endParaRPr>
          </a:p>
        </p:txBody>
      </p:sp>
      <p:sp>
        <p:nvSpPr>
          <p:cNvPr id="109" name="7-Point Star 108"/>
          <p:cNvSpPr/>
          <p:nvPr/>
        </p:nvSpPr>
        <p:spPr bwMode="auto">
          <a:xfrm>
            <a:off x="4267200" y="1970442"/>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10" name="TextBox 109"/>
          <p:cNvSpPr txBox="1"/>
          <p:nvPr/>
        </p:nvSpPr>
        <p:spPr>
          <a:xfrm>
            <a:off x="3088246" y="1762780"/>
            <a:ext cx="914032" cy="523220"/>
          </a:xfrm>
          <a:prstGeom prst="rect">
            <a:avLst/>
          </a:prstGeom>
          <a:noFill/>
        </p:spPr>
        <p:txBody>
          <a:bodyPr wrap="none" rtlCol="0">
            <a:spAutoFit/>
          </a:bodyPr>
          <a:lstStyle/>
          <a:p>
            <a:r>
              <a:rPr lang="en-GB" sz="1400" b="1" dirty="0" smtClean="0">
                <a:solidFill>
                  <a:schemeClr val="accent2">
                    <a:lumMod val="50000"/>
                  </a:schemeClr>
                </a:solidFill>
                <a:latin typeface="+mj-lt"/>
              </a:rPr>
              <a:t>Daily</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stand-up</a:t>
            </a:r>
            <a:endParaRPr lang="en-GB" sz="1400" dirty="0">
              <a:solidFill>
                <a:schemeClr val="accent2">
                  <a:lumMod val="50000"/>
                </a:schemeClr>
              </a:solidFill>
              <a:latin typeface="+mj-lt"/>
            </a:endParaRPr>
          </a:p>
        </p:txBody>
      </p:sp>
      <p:cxnSp>
        <p:nvCxnSpPr>
          <p:cNvPr id="111" name="Straight Arrow Connector 110"/>
          <p:cNvCxnSpPr/>
          <p:nvPr/>
        </p:nvCxnSpPr>
        <p:spPr>
          <a:xfrm>
            <a:off x="3994674" y="2133600"/>
            <a:ext cx="152400" cy="794"/>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21049" y="5715000"/>
            <a:ext cx="915635"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Working</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software</a:t>
            </a:r>
            <a:endParaRPr lang="en-GB" sz="1400" dirty="0">
              <a:solidFill>
                <a:schemeClr val="accent2">
                  <a:lumMod val="50000"/>
                </a:schemeClr>
              </a:solidFill>
              <a:latin typeface="+mj-lt"/>
            </a:endParaRPr>
          </a:p>
        </p:txBody>
      </p:sp>
      <p:cxnSp>
        <p:nvCxnSpPr>
          <p:cNvPr id="119" name="Straight Arrow Connector 118"/>
          <p:cNvCxnSpPr/>
          <p:nvPr/>
        </p:nvCxnSpPr>
        <p:spPr>
          <a:xfrm rot="5400000" flipH="1" flipV="1">
            <a:off x="7745281"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458907" y="3931747"/>
            <a:ext cx="1492716" cy="307777"/>
          </a:xfrm>
          <a:prstGeom prst="rect">
            <a:avLst/>
          </a:prstGeom>
          <a:noFill/>
        </p:spPr>
        <p:txBody>
          <a:bodyPr wrap="none" rtlCol="0">
            <a:spAutoFit/>
          </a:bodyPr>
          <a:lstStyle/>
          <a:p>
            <a:pPr algn="r"/>
            <a:r>
              <a:rPr lang="en-GB" sz="1400" b="1" dirty="0" smtClean="0">
                <a:solidFill>
                  <a:schemeClr val="accent2">
                    <a:lumMod val="50000"/>
                  </a:schemeClr>
                </a:solidFill>
                <a:latin typeface="+mj-lt"/>
              </a:rPr>
              <a:t>Prioritized subset</a:t>
            </a:r>
          </a:p>
        </p:txBody>
      </p:sp>
      <p:cxnSp>
        <p:nvCxnSpPr>
          <p:cNvPr id="101" name="Straight Arrow Connector 100"/>
          <p:cNvCxnSpPr/>
          <p:nvPr/>
        </p:nvCxnSpPr>
        <p:spPr>
          <a:xfrm rot="5400000">
            <a:off x="1897690" y="4555743"/>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2" name="7-Point Star 101"/>
          <p:cNvSpPr/>
          <p:nvPr/>
        </p:nvSpPr>
        <p:spPr bwMode="auto">
          <a:xfrm>
            <a:off x="2281256" y="4892177"/>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04" name="Straight Arrow Connector 103"/>
          <p:cNvCxnSpPr/>
          <p:nvPr/>
        </p:nvCxnSpPr>
        <p:spPr>
          <a:xfrm rot="5400000" flipH="1" flipV="1">
            <a:off x="2371458" y="5479959"/>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11219" y="5556013"/>
            <a:ext cx="851515"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Release</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endParaRPr lang="en-GB" sz="1400" dirty="0">
              <a:solidFill>
                <a:schemeClr val="accent2">
                  <a:lumMod val="50000"/>
                </a:schemeClr>
              </a:solidFill>
              <a:latin typeface="+mj-lt"/>
            </a:endParaRPr>
          </a:p>
        </p:txBody>
      </p:sp>
      <p:sp>
        <p:nvSpPr>
          <p:cNvPr id="112" name="7-Point Star 111"/>
          <p:cNvSpPr/>
          <p:nvPr/>
        </p:nvSpPr>
        <p:spPr bwMode="auto">
          <a:xfrm>
            <a:off x="709146" y="4895693"/>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13" name="Straight Arrow Connector 112"/>
          <p:cNvCxnSpPr/>
          <p:nvPr/>
        </p:nvCxnSpPr>
        <p:spPr>
          <a:xfrm rot="5400000" flipH="1" flipV="1">
            <a:off x="799348" y="5483475"/>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509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 with acceptance tests</a:t>
            </a:r>
            <a:endParaRPr lang="en-US" dirty="0"/>
          </a:p>
        </p:txBody>
      </p:sp>
      <p:pic>
        <p:nvPicPr>
          <p:cNvPr id="6" name="Picture 5"/>
          <p:cNvPicPr>
            <a:picLocks noChangeAspect="1"/>
          </p:cNvPicPr>
          <p:nvPr/>
        </p:nvPicPr>
        <p:blipFill>
          <a:blip r:embed="rId3"/>
          <a:stretch>
            <a:fillRect/>
          </a:stretch>
        </p:blipFill>
        <p:spPr>
          <a:xfrm>
            <a:off x="2256157" y="1399778"/>
            <a:ext cx="4581790" cy="4399841"/>
          </a:xfrm>
          <a:prstGeom prst="rect">
            <a:avLst/>
          </a:prstGeom>
        </p:spPr>
      </p:pic>
      <p:pic>
        <p:nvPicPr>
          <p:cNvPr id="3" name="Picture 2"/>
          <p:cNvPicPr>
            <a:picLocks noChangeAspect="1"/>
          </p:cNvPicPr>
          <p:nvPr/>
        </p:nvPicPr>
        <p:blipFill>
          <a:blip r:embed="rId4"/>
          <a:stretch>
            <a:fillRect/>
          </a:stretch>
        </p:blipFill>
        <p:spPr>
          <a:xfrm>
            <a:off x="3920302" y="3486865"/>
            <a:ext cx="1744887" cy="1464619"/>
          </a:xfrm>
          <a:prstGeom prst="rect">
            <a:avLst/>
          </a:prstGeom>
        </p:spPr>
      </p:pic>
      <p:sp>
        <p:nvSpPr>
          <p:cNvPr id="4" name="TextBox 3"/>
          <p:cNvSpPr txBox="1"/>
          <p:nvPr/>
        </p:nvSpPr>
        <p:spPr>
          <a:xfrm>
            <a:off x="7017562" y="5361978"/>
            <a:ext cx="1669237" cy="461665"/>
          </a:xfrm>
          <a:prstGeom prst="rect">
            <a:avLst/>
          </a:prstGeom>
          <a:noFill/>
        </p:spPr>
        <p:txBody>
          <a:bodyPr wrap="square" rtlCol="0">
            <a:spAutoFit/>
          </a:bodyPr>
          <a:lstStyle/>
          <a:p>
            <a:r>
              <a:rPr lang="en-US" sz="1200" i="1" dirty="0" smtClean="0">
                <a:latin typeface="CamingoDos Pro Light"/>
                <a:cs typeface="CamingoDos Pro Light"/>
              </a:rPr>
              <a:t>- ATDD image from Elisabeth Hendrickson</a:t>
            </a:r>
            <a:endParaRPr lang="en-US" sz="1200" i="1" dirty="0">
              <a:latin typeface="CamingoDos Pro Light"/>
              <a:cs typeface="CamingoDos Pro Light"/>
            </a:endParaRPr>
          </a:p>
        </p:txBody>
      </p:sp>
    </p:spTree>
    <p:extLst>
      <p:ext uri="{BB962C8B-B14F-4D97-AF65-F5344CB8AC3E}">
        <p14:creationId xmlns:p14="http://schemas.microsoft.com/office/powerpoint/2010/main" val="164571660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662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1127"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10646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7652"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4855"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6325030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8676"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5879" name="Visio" r:id="rId4" imgW="7460205" imgH="5929828" progId="Visio.Drawing.11">
                  <p:embed/>
                </p:oleObj>
              </mc:Choice>
              <mc:Fallback>
                <p:oleObj name="Visio" r:id="rId4" imgW="7460205" imgH="5929828"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657105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project lifecycle</a:t>
            </a:r>
            <a:endParaRPr lang="en-GB" dirty="0"/>
          </a:p>
        </p:txBody>
      </p:sp>
      <p:sp>
        <p:nvSpPr>
          <p:cNvPr id="5" name="Rounded Rectangle 4"/>
          <p:cNvSpPr/>
          <p:nvPr/>
        </p:nvSpPr>
        <p:spPr>
          <a:xfrm>
            <a:off x="1246137" y="3429000"/>
            <a:ext cx="1000132"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246269" y="342900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2746335"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3" name="TextBox 12"/>
          <p:cNvSpPr txBox="1"/>
          <p:nvPr/>
        </p:nvSpPr>
        <p:spPr>
          <a:xfrm>
            <a:off x="1167236" y="4429132"/>
            <a:ext cx="1210563"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Inception</a:t>
            </a:r>
          </a:p>
        </p:txBody>
      </p:sp>
      <p:sp>
        <p:nvSpPr>
          <p:cNvPr id="14" name="TextBox 13"/>
          <p:cNvSpPr txBox="1"/>
          <p:nvPr/>
        </p:nvSpPr>
        <p:spPr>
          <a:xfrm>
            <a:off x="1918928" y="2756410"/>
            <a:ext cx="114631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Initiation</a:t>
            </a:r>
          </a:p>
        </p:txBody>
      </p:sp>
      <p:sp>
        <p:nvSpPr>
          <p:cNvPr id="15" name="TextBox 14"/>
          <p:cNvSpPr txBox="1"/>
          <p:nvPr/>
        </p:nvSpPr>
        <p:spPr>
          <a:xfrm>
            <a:off x="4056144" y="4429132"/>
            <a:ext cx="2103460"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and deliver</a:t>
            </a:r>
          </a:p>
        </p:txBody>
      </p:sp>
      <p:sp>
        <p:nvSpPr>
          <p:cNvPr id="16" name="TextBox 15"/>
          <p:cNvSpPr txBox="1"/>
          <p:nvPr/>
        </p:nvSpPr>
        <p:spPr>
          <a:xfrm>
            <a:off x="5938837" y="2756410"/>
            <a:ext cx="206716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Evolve/Hand over…</a:t>
            </a:r>
            <a:endParaRPr lang="en-GB" sz="1400" dirty="0">
              <a:solidFill>
                <a:schemeClr val="accent2">
                  <a:lumMod val="50000"/>
                </a:schemeClr>
              </a:solidFill>
              <a:latin typeface="+mj-lt"/>
            </a:endParaRPr>
          </a:p>
        </p:txBody>
      </p:sp>
      <p:cxnSp>
        <p:nvCxnSpPr>
          <p:cNvPr id="17" name="Straight Arrow Connector 16"/>
          <p:cNvCxnSpPr/>
          <p:nvPr/>
        </p:nvCxnSpPr>
        <p:spPr>
          <a:xfrm rot="5400000" flipH="1" flipV="1">
            <a:off x="1584203"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912119"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2367634"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414582" y="3428999"/>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7666309" y="3230242"/>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rot="16200000" flipH="1">
            <a:off x="7516551"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9541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9700"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6903"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795274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0724"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7927"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3130925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174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8951"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8860754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endParaRPr lang="en-US" dirty="0"/>
          </a:p>
          <a:p>
            <a:endParaRPr lang="en-US" dirty="0"/>
          </a:p>
        </p:txBody>
      </p:sp>
    </p:spTree>
    <p:extLst>
      <p:ext uri="{BB962C8B-B14F-4D97-AF65-F5344CB8AC3E}">
        <p14:creationId xmlns:p14="http://schemas.microsoft.com/office/powerpoint/2010/main" val="325504462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Acceptance-testing </a:t>
            </a:r>
            <a:r>
              <a:rPr lang="en-US" dirty="0"/>
              <a:t>d</a:t>
            </a:r>
            <a:r>
              <a:rPr lang="en-US" dirty="0" smtClean="0"/>
              <a:t>efects</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p>
          <a:p>
            <a:r>
              <a:rPr lang="en-US" i="1" dirty="0" smtClean="0"/>
              <a:t>Rather than </a:t>
            </a:r>
            <a:r>
              <a:rPr lang="en-US" dirty="0" smtClean="0"/>
              <a:t>&lt;unwanted behavior&gt;</a:t>
            </a:r>
            <a:endParaRPr lang="en-US" dirty="0"/>
          </a:p>
          <a:p>
            <a:endParaRPr lang="en-US" dirty="0"/>
          </a:p>
        </p:txBody>
      </p:sp>
    </p:spTree>
    <p:extLst>
      <p:ext uri="{BB962C8B-B14F-4D97-AF65-F5344CB8AC3E}">
        <p14:creationId xmlns:p14="http://schemas.microsoft.com/office/powerpoint/2010/main" val="88917520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Automating Functional Tests</a:t>
            </a:r>
          </a:p>
          <a:p>
            <a:pPr lvl="1"/>
            <a:r>
              <a:rPr lang="en-US" dirty="0"/>
              <a:t>Functional Test Automation Makes Testing an Asset</a:t>
            </a:r>
          </a:p>
          <a:p>
            <a:pPr lvl="1"/>
            <a:r>
              <a:rPr lang="en-US" dirty="0"/>
              <a:t>Living documentation</a:t>
            </a:r>
          </a:p>
          <a:p>
            <a:pPr lvl="1"/>
            <a:r>
              <a:rPr lang="en-US" dirty="0"/>
              <a:t>Why Functional Test Automation?</a:t>
            </a:r>
          </a:p>
          <a:p>
            <a:pPr lvl="1"/>
            <a:r>
              <a:rPr lang="en-US" dirty="0"/>
              <a:t>Unit Testing is Fundamentally Different</a:t>
            </a:r>
          </a:p>
          <a:p>
            <a:pPr lvl="1"/>
            <a:r>
              <a:rPr lang="en-US" dirty="0"/>
              <a:t>Automated Testing Has Additional "Gotchas"</a:t>
            </a:r>
          </a:p>
          <a:p>
            <a:endParaRPr lang="en-US" dirty="0"/>
          </a:p>
        </p:txBody>
      </p:sp>
    </p:spTree>
    <p:extLst>
      <p:ext uri="{BB962C8B-B14F-4D97-AF65-F5344CB8AC3E}">
        <p14:creationId xmlns:p14="http://schemas.microsoft.com/office/powerpoint/2010/main" val="115825656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test automation</a:t>
            </a:r>
            <a:endParaRPr lang="en-US" dirty="0"/>
          </a:p>
        </p:txBody>
      </p:sp>
      <p:sp>
        <p:nvSpPr>
          <p:cNvPr id="4" name="Text Placeholder 3"/>
          <p:cNvSpPr>
            <a:spLocks noGrp="1"/>
          </p:cNvSpPr>
          <p:nvPr>
            <p:ph type="body" idx="1"/>
          </p:nvPr>
        </p:nvSpPr>
        <p:spPr/>
        <p:txBody>
          <a:bodyPr/>
          <a:lstStyle/>
          <a:p>
            <a:r>
              <a:rPr lang="en-US" dirty="0" smtClean="0"/>
              <a:t>Why and how we automate</a:t>
            </a:r>
            <a:endParaRPr lang="en-US" dirty="0"/>
          </a:p>
        </p:txBody>
      </p:sp>
    </p:spTree>
    <p:extLst>
      <p:ext uri="{BB962C8B-B14F-4D97-AF65-F5344CB8AC3E}">
        <p14:creationId xmlns:p14="http://schemas.microsoft.com/office/powerpoint/2010/main" val="391976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38121" indent="-338121">
              <a:spcBef>
                <a:spcPts val="703"/>
              </a:spcBef>
              <a:buNone/>
              <a:defRPr/>
            </a:pPr>
            <a:endParaRPr lang="en-US" dirty="0"/>
          </a:p>
        </p:txBody>
      </p:sp>
      <p:sp>
        <p:nvSpPr>
          <p:cNvPr id="3" name="Title 2"/>
          <p:cNvSpPr>
            <a:spLocks noGrp="1"/>
          </p:cNvSpPr>
          <p:nvPr>
            <p:ph type="title"/>
          </p:nvPr>
        </p:nvSpPr>
        <p:spPr/>
        <p:txBody>
          <a:bodyPr/>
          <a:lstStyle/>
          <a:p>
            <a:r>
              <a:rPr lang="en-US" dirty="0" smtClean="0"/>
              <a:t>Why?</a:t>
            </a:r>
            <a:endParaRPr lang="en-US" dirty="0"/>
          </a:p>
        </p:txBody>
      </p:sp>
    </p:spTree>
    <p:extLst>
      <p:ext uri="{BB962C8B-B14F-4D97-AF65-F5344CB8AC3E}">
        <p14:creationId xmlns:p14="http://schemas.microsoft.com/office/powerpoint/2010/main" val="343321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automate?</a:t>
            </a:r>
            <a:endParaRPr lang="en-US" dirty="0"/>
          </a:p>
        </p:txBody>
      </p:sp>
      <p:sp>
        <p:nvSpPr>
          <p:cNvPr id="3" name="Content Placeholder 2"/>
          <p:cNvSpPr>
            <a:spLocks noGrp="1"/>
          </p:cNvSpPr>
          <p:nvPr>
            <p:ph idx="1"/>
          </p:nvPr>
        </p:nvSpPr>
        <p:spPr/>
        <p:txBody>
          <a:bodyPr>
            <a:normAutofit/>
          </a:bodyPr>
          <a:lstStyle/>
          <a:p>
            <a:r>
              <a:rPr lang="en-US" dirty="0" smtClean="0"/>
              <a:t>Provide fast </a:t>
            </a:r>
            <a:r>
              <a:rPr lang="en-US" dirty="0"/>
              <a:t>feedback to the </a:t>
            </a:r>
            <a:r>
              <a:rPr lang="en-US" dirty="0" smtClean="0"/>
              <a:t>team</a:t>
            </a:r>
          </a:p>
          <a:p>
            <a:r>
              <a:rPr lang="en-US" dirty="0" smtClean="0"/>
              <a:t>Serve as safety net, provide confidence</a:t>
            </a:r>
          </a:p>
          <a:p>
            <a:r>
              <a:rPr lang="en-US" dirty="0" smtClean="0"/>
              <a:t>Facilitate repeatable testing</a:t>
            </a:r>
          </a:p>
          <a:p>
            <a:r>
              <a:rPr lang="en-US" dirty="0" smtClean="0"/>
              <a:t>Optimize manual testing</a:t>
            </a:r>
          </a:p>
          <a:p>
            <a:r>
              <a:rPr lang="en-US" dirty="0" smtClean="0"/>
              <a:t>Verify business case</a:t>
            </a:r>
          </a:p>
          <a:p>
            <a:pPr marL="338121" indent="-338121">
              <a:spcBef>
                <a:spcPts val="703"/>
              </a:spcBef>
              <a:defRPr/>
            </a:pPr>
            <a:r>
              <a:rPr lang="en-US" dirty="0"/>
              <a:t>Reduce mundane </a:t>
            </a:r>
            <a:r>
              <a:rPr lang="en-US" dirty="0" smtClean="0"/>
              <a:t>tasks</a:t>
            </a:r>
            <a:endParaRPr lang="en-US" dirty="0"/>
          </a:p>
          <a:p>
            <a:pPr lvl="1"/>
            <a:endParaRPr lang="en-US" dirty="0"/>
          </a:p>
        </p:txBody>
      </p:sp>
    </p:spTree>
    <p:extLst>
      <p:ext uri="{BB962C8B-B14F-4D97-AF65-F5344CB8AC3E}">
        <p14:creationId xmlns:p14="http://schemas.microsoft.com/office/powerpoint/2010/main" val="213419617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different in agile?</a:t>
            </a:r>
            <a:endParaRPr lang="en-US" dirty="0"/>
          </a:p>
        </p:txBody>
      </p:sp>
      <p:sp>
        <p:nvSpPr>
          <p:cNvPr id="3" name="Content Placeholder 2"/>
          <p:cNvSpPr>
            <a:spLocks noGrp="1"/>
          </p:cNvSpPr>
          <p:nvPr>
            <p:ph idx="1"/>
          </p:nvPr>
        </p:nvSpPr>
        <p:spPr/>
        <p:txBody>
          <a:bodyPr/>
          <a:lstStyle/>
          <a:p>
            <a:pPr>
              <a:spcBef>
                <a:spcPts val="703"/>
              </a:spcBef>
              <a:defRPr/>
            </a:pPr>
            <a:r>
              <a:rPr lang="en-US" dirty="0"/>
              <a:t>Automation happens </a:t>
            </a:r>
            <a:r>
              <a:rPr lang="en-US" dirty="0" smtClean="0"/>
              <a:t>as part of development</a:t>
            </a:r>
          </a:p>
          <a:p>
            <a:pPr>
              <a:spcBef>
                <a:spcPts val="703"/>
              </a:spcBef>
              <a:defRPr/>
            </a:pPr>
            <a:r>
              <a:rPr lang="en-US" dirty="0"/>
              <a:t>Automate acceptance tests, more than end-to-end tests (in general</a:t>
            </a:r>
            <a:r>
              <a:rPr lang="en-US" dirty="0" smtClean="0"/>
              <a:t>)</a:t>
            </a:r>
          </a:p>
          <a:p>
            <a:pPr>
              <a:spcBef>
                <a:spcPts val="703"/>
              </a:spcBef>
              <a:defRPr/>
            </a:pPr>
            <a:r>
              <a:rPr lang="en-US" dirty="0"/>
              <a:t>Automated tests form a regression test suite and</a:t>
            </a:r>
            <a:r>
              <a:rPr lang="en-US" dirty="0" smtClean="0"/>
              <a:t> are </a:t>
            </a:r>
            <a:r>
              <a:rPr lang="en-US" dirty="0"/>
              <a:t>executed in CI to give faster feedback</a:t>
            </a:r>
          </a:p>
          <a:p>
            <a:pPr>
              <a:spcBef>
                <a:spcPts val="703"/>
              </a:spcBef>
              <a:defRPr/>
            </a:pPr>
            <a:endParaRPr lang="en-US" dirty="0"/>
          </a:p>
          <a:p>
            <a:pPr>
              <a:spcBef>
                <a:spcPts val="703"/>
              </a:spcBef>
              <a:defRPr/>
            </a:pPr>
            <a:endParaRPr lang="en-US" dirty="0" smtClean="0"/>
          </a:p>
          <a:p>
            <a:pPr>
              <a:spcBef>
                <a:spcPts val="703"/>
              </a:spcBef>
              <a:defRPr/>
            </a:pPr>
            <a:endParaRPr lang="en-US" dirty="0"/>
          </a:p>
        </p:txBody>
      </p:sp>
    </p:spTree>
    <p:extLst>
      <p:ext uri="{BB962C8B-B14F-4D97-AF65-F5344CB8AC3E}">
        <p14:creationId xmlns:p14="http://schemas.microsoft.com/office/powerpoint/2010/main" val="269858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4775</TotalTime>
  <Words>9264</Words>
  <Application>Microsoft Macintosh PowerPoint</Application>
  <PresentationFormat>On-screen Show (4:3)</PresentationFormat>
  <Paragraphs>1606</Paragraphs>
  <Slides>128</Slides>
  <Notes>85</Notes>
  <HiddenSlides>6</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128</vt:i4>
      </vt:variant>
    </vt:vector>
  </HeadingPairs>
  <TitlesOfParts>
    <vt:vector size="130" baseType="lpstr">
      <vt:lpstr>Office Theme</vt:lpstr>
      <vt:lpstr>Visio</vt:lpstr>
      <vt:lpstr>Agile QA Practices</vt:lpstr>
      <vt:lpstr>Your Facilitators</vt:lpstr>
      <vt:lpstr>Introductions</vt:lpstr>
      <vt:lpstr>Team agreements</vt:lpstr>
      <vt:lpstr>“Project” plan</vt:lpstr>
      <vt:lpstr>Today’s standup</vt:lpstr>
      <vt:lpstr>Empathy mapping</vt:lpstr>
      <vt:lpstr>Agile Review</vt:lpstr>
      <vt:lpstr>Agile project lifecycle</vt:lpstr>
      <vt:lpstr>Team Composition</vt:lpstr>
      <vt:lpstr>Team activities by role</vt:lpstr>
      <vt:lpstr>Agile practices</vt:lpstr>
      <vt:lpstr>Practices that benefit the QA</vt:lpstr>
      <vt:lpstr>The agile QA manifesto</vt:lpstr>
      <vt:lpstr>The agile QA manifesto</vt:lpstr>
      <vt:lpstr>Rethinking the role of Agile QA</vt:lpstr>
      <vt:lpstr>How do the Agile values relate to QA?</vt:lpstr>
      <vt:lpstr>Crispin and Gregory’s tester’s bill of rights</vt:lpstr>
      <vt:lpstr>What you will learn</vt:lpstr>
      <vt:lpstr>Questions?</vt:lpstr>
      <vt:lpstr>Inception</vt:lpstr>
      <vt:lpstr>Goals of inception</vt:lpstr>
      <vt:lpstr>Roadmap</vt:lpstr>
      <vt:lpstr>Deliverables – The Plan</vt:lpstr>
      <vt:lpstr>The project</vt:lpstr>
      <vt:lpstr>Product features</vt:lpstr>
      <vt:lpstr>Create Master story list</vt:lpstr>
      <vt:lpstr>Review: Story structure</vt:lpstr>
      <vt:lpstr>Motivation behind agile testing</vt:lpstr>
      <vt:lpstr>Testing strategy</vt:lpstr>
      <vt:lpstr>Building a testing pyramid</vt:lpstr>
      <vt:lpstr>Alister Scott’s testing anti-pattern</vt:lpstr>
      <vt:lpstr>Testing pyramid: Example</vt:lpstr>
      <vt:lpstr>Where would you test this?</vt:lpstr>
      <vt:lpstr>Where would you test this?</vt:lpstr>
      <vt:lpstr>Agile testing practices</vt:lpstr>
      <vt:lpstr>Testing Practices: Test early</vt:lpstr>
      <vt:lpstr>High-level Test strategy</vt:lpstr>
      <vt:lpstr>determine how team will assess quality and progress</vt:lpstr>
      <vt:lpstr>Principles of agile metrics</vt:lpstr>
      <vt:lpstr>Questions to ask</vt:lpstr>
      <vt:lpstr>Pairamid/Pairing chart</vt:lpstr>
      <vt:lpstr>Make your own metric</vt:lpstr>
      <vt:lpstr>Behavior-driven metrics</vt:lpstr>
      <vt:lpstr>Test reporting and communicating</vt:lpstr>
      <vt:lpstr>Defects</vt:lpstr>
      <vt:lpstr>Reporting on Testing </vt:lpstr>
      <vt:lpstr>Initiation (Iteration 0)</vt:lpstr>
      <vt:lpstr>Iteration 0 and QA</vt:lpstr>
      <vt:lpstr>What is “done”?</vt:lpstr>
      <vt:lpstr>Done criteria examples</vt:lpstr>
      <vt:lpstr>What is “done”?</vt:lpstr>
      <vt:lpstr>Get familiar with Technology</vt:lpstr>
      <vt:lpstr>Continuous Integration</vt:lpstr>
      <vt:lpstr>Continuous Integration</vt:lpstr>
      <vt:lpstr>Continuous Integration</vt:lpstr>
      <vt:lpstr>Continuous Integration</vt:lpstr>
      <vt:lpstr>Continuous Integration</vt:lpstr>
      <vt:lpstr>Continuous Integration</vt:lpstr>
      <vt:lpstr>Workflow/Check-in steps</vt:lpstr>
      <vt:lpstr>What is a successful build?</vt:lpstr>
      <vt:lpstr>Other considerations</vt:lpstr>
      <vt:lpstr>Continuous Integration and Deployment</vt:lpstr>
      <vt:lpstr>Continuous delivery</vt:lpstr>
      <vt:lpstr>Delivery pipeline</vt:lpstr>
      <vt:lpstr>Delivery pipeline</vt:lpstr>
      <vt:lpstr>design your pipeline</vt:lpstr>
      <vt:lpstr>Continuous deployment</vt:lpstr>
      <vt:lpstr>Spike an automated test</vt:lpstr>
      <vt:lpstr>Functional test example</vt:lpstr>
      <vt:lpstr>Functional Testing</vt:lpstr>
      <vt:lpstr>What is Functional Testing?</vt:lpstr>
      <vt:lpstr>What is Functional Testing?</vt:lpstr>
      <vt:lpstr>What is unit testing?</vt:lpstr>
      <vt:lpstr>Plan for iteration 1</vt:lpstr>
      <vt:lpstr>Detail is commensurate with plan horizon</vt:lpstr>
      <vt:lpstr>Elicit detail just in time</vt:lpstr>
      <vt:lpstr>Story attributes</vt:lpstr>
      <vt:lpstr>Writing acceptance criteria</vt:lpstr>
      <vt:lpstr>Acceptance criteria</vt:lpstr>
      <vt:lpstr>Acceptance criteria examples</vt:lpstr>
      <vt:lpstr>Add acceptance criteria to iteration 1stories</vt:lpstr>
      <vt:lpstr>Develop and deliver</vt:lpstr>
      <vt:lpstr>Today’s standup</vt:lpstr>
      <vt:lpstr>Review: The iteration</vt:lpstr>
      <vt:lpstr>Driving with acceptance tests</vt:lpstr>
      <vt:lpstr>ATDD cycle</vt:lpstr>
      <vt:lpstr>ATDD cycle</vt:lpstr>
      <vt:lpstr>ATDD cycle</vt:lpstr>
      <vt:lpstr>ATDD cycle</vt:lpstr>
      <vt:lpstr>ATDD cycle</vt:lpstr>
      <vt:lpstr>ATDD cycle</vt:lpstr>
      <vt:lpstr>Functional Testing</vt:lpstr>
      <vt:lpstr>Acceptance-testing defects</vt:lpstr>
      <vt:lpstr>Functional Testing</vt:lpstr>
      <vt:lpstr>Agile test automation</vt:lpstr>
      <vt:lpstr>Why?</vt:lpstr>
      <vt:lpstr>Why automate?</vt:lpstr>
      <vt:lpstr>What’s different in agile?</vt:lpstr>
      <vt:lpstr>Who automates?</vt:lpstr>
      <vt:lpstr>Myths</vt:lpstr>
      <vt:lpstr>Develop and deliver</vt:lpstr>
      <vt:lpstr>Today’s standup</vt:lpstr>
      <vt:lpstr>Automation Practices and Patterns </vt:lpstr>
      <vt:lpstr>Proven practices for test development</vt:lpstr>
      <vt:lpstr>Proven practices for scenarios</vt:lpstr>
      <vt:lpstr>Proven practices for user-interface tests</vt:lpstr>
      <vt:lpstr>Challenges</vt:lpstr>
      <vt:lpstr>Page-object pattern</vt:lpstr>
      <vt:lpstr>Page-object pattern</vt:lpstr>
      <vt:lpstr>Page-object pattern</vt:lpstr>
      <vt:lpstr>Page-object pattern</vt:lpstr>
      <vt:lpstr>Domain-object pattern</vt:lpstr>
      <vt:lpstr>Domain-object pattern</vt:lpstr>
      <vt:lpstr>Domain-object pattern</vt:lpstr>
      <vt:lpstr>Domain-object pattern</vt:lpstr>
      <vt:lpstr>Domain object vs. page object pattern</vt:lpstr>
      <vt:lpstr>Make automation choices</vt:lpstr>
      <vt:lpstr>What to automate?</vt:lpstr>
      <vt:lpstr>Why automation fails</vt:lpstr>
      <vt:lpstr>Hendrickson’s traits of ill-suited tools</vt:lpstr>
      <vt:lpstr>Characteristics of agile-friendly tools</vt:lpstr>
      <vt:lpstr>QA-programmer collaboration</vt:lpstr>
      <vt:lpstr>Exploratory and other testing activities</vt:lpstr>
      <vt:lpstr>Other testing activities</vt:lpstr>
      <vt:lpstr>Exploratory testing</vt:lpstr>
      <vt:lpstr>Cross-functional requirements</vt:lpstr>
      <vt:lpstr>For more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 Bekes</dc:creator>
  <cp:lastModifiedBy>Matthew Philip</cp:lastModifiedBy>
  <cp:revision>134</cp:revision>
  <cp:lastPrinted>2012-04-07T23:38:21Z</cp:lastPrinted>
  <dcterms:created xsi:type="dcterms:W3CDTF">2011-05-16T18:07:00Z</dcterms:created>
  <dcterms:modified xsi:type="dcterms:W3CDTF">2012-04-29T02:26:59Z</dcterms:modified>
</cp:coreProperties>
</file>